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3" r:id="rId4"/>
    <p:sldId id="303" r:id="rId5"/>
    <p:sldId id="310" r:id="rId6"/>
    <p:sldId id="323" r:id="rId7"/>
    <p:sldId id="324" r:id="rId8"/>
    <p:sldId id="304" r:id="rId9"/>
    <p:sldId id="318" r:id="rId10"/>
    <p:sldId id="309" r:id="rId11"/>
    <p:sldId id="311" r:id="rId12"/>
    <p:sldId id="260" r:id="rId13"/>
    <p:sldId id="312" r:id="rId14"/>
    <p:sldId id="313" r:id="rId15"/>
    <p:sldId id="299" r:id="rId16"/>
    <p:sldId id="290" r:id="rId17"/>
    <p:sldId id="305" r:id="rId18"/>
    <p:sldId id="326" r:id="rId19"/>
    <p:sldId id="327" r:id="rId20"/>
    <p:sldId id="265" r:id="rId21"/>
    <p:sldId id="315" r:id="rId22"/>
    <p:sldId id="314" r:id="rId23"/>
    <p:sldId id="266" r:id="rId24"/>
    <p:sldId id="316" r:id="rId25"/>
    <p:sldId id="317" r:id="rId26"/>
    <p:sldId id="319" r:id="rId27"/>
    <p:sldId id="308" r:id="rId28"/>
    <p:sldId id="320" r:id="rId29"/>
    <p:sldId id="321" r:id="rId30"/>
    <p:sldId id="261" r:id="rId31"/>
    <p:sldId id="32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533"/>
    <a:srgbClr val="774543"/>
    <a:srgbClr val="0E5255"/>
    <a:srgbClr val="14757A"/>
    <a:srgbClr val="1D989F"/>
    <a:srgbClr val="E38582"/>
    <a:srgbClr val="985855"/>
    <a:srgbClr val="0F595C"/>
    <a:srgbClr val="C1706C"/>
    <a:srgbClr val="2BC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88235"/>
  </p:normalViewPr>
  <p:slideViewPr>
    <p:cSldViewPr snapToGrid="0" snapToObjects="1" showGuides="1">
      <p:cViewPr varScale="1">
        <p:scale>
          <a:sx n="88" d="100"/>
          <a:sy n="88" d="100"/>
        </p:scale>
        <p:origin x="632" y="176"/>
      </p:cViewPr>
      <p:guideLst>
        <p:guide orient="horz" pos="228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1C98D-E1C1-1E4F-8416-4AE19F623BEF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7350D-EFBE-9D40-A6A9-82BE16E5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Shelly Trigg and I am a postdoc in the School of Aquatic and Fishery Sciences at the University of Washington. Today I’m going to be sharing a culmination of a series of experiments looking at pH influence on the physiology of the Pacific geoduck. I want to start by acknowledging the co-authors of these projects Hollie Putnam and Sam </a:t>
            </a:r>
            <a:r>
              <a:rPr lang="en-US" dirty="0" err="1"/>
              <a:t>Gurr</a:t>
            </a:r>
            <a:r>
              <a:rPr lang="en-US" dirty="0"/>
              <a:t> at University of Rhode Island, my advisor Steven Roberts, and Kaitlyn Mitchell at the University of Washington, Brent </a:t>
            </a:r>
            <a:r>
              <a:rPr lang="en-US" dirty="0" err="1"/>
              <a:t>Vadopalas</a:t>
            </a:r>
            <a:r>
              <a:rPr lang="en-US" dirty="0"/>
              <a:t> WSG, and Matt Henderson at Jamestown Point Whitney hatchery. This work is funded by the USDA Foundation for Food and Agriculture Research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7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investigate possible molecular underpinnings of these growth phenotypes,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2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10x genomics technology of linked-reads sequencing coupled with phase genomics hi-C to assemble the geoduck genome. It consists of 18 scaffolds spanning 942 </a:t>
            </a:r>
            <a:r>
              <a:rPr lang="en-US" dirty="0" err="1"/>
              <a:t>mbp</a:t>
            </a:r>
            <a:r>
              <a:rPr lang="en-US" dirty="0"/>
              <a:t>, with 35K genes, </a:t>
            </a:r>
            <a:r>
              <a:rPr lang="en-US" dirty="0" err="1"/>
              <a:t>Busco</a:t>
            </a:r>
            <a:r>
              <a:rPr lang="en-US" dirty="0"/>
              <a:t> identified 71.5% complete single copy orthologs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c429860a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c429860a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snap shot of the DNA methylation landscape of the genome which generally shows high methylation density within genes.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05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Cytoskeleton activity related increased growth after common garden</a:t>
            </a:r>
          </a:p>
          <a:p>
            <a:pPr lvl="1"/>
            <a:r>
              <a:rPr lang="en-US" dirty="0"/>
              <a:t>Nucleic acid binding and mitochondria associated processes related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3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Cytoskeleton activity related increased growth after common garden</a:t>
            </a:r>
          </a:p>
          <a:p>
            <a:pPr lvl="1"/>
            <a:r>
              <a:rPr lang="en-US" dirty="0"/>
              <a:t>Nucleic acid binding and mitochondria associated processes related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4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Cytoskeleton activity related increased growth after common garden</a:t>
            </a:r>
          </a:p>
          <a:p>
            <a:pPr lvl="1"/>
            <a:r>
              <a:rPr lang="en-US" dirty="0"/>
              <a:t>Nucleic acid binding and mitochondria associated processes related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3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28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significant interaction (treatment*age) had post-hoc differences for size on day 12 and 24 suggesting age-dependent effects of parental conditioning. Standard metabolic rate data shows patterns of higher mean respiration rates for larvae from ambient parents. Lower metabolic rates, but similar growth/development in larvae from stressed parents may have been due to lipid provisioning and/or methylation? Perhaps a good jumping point to run lipid indices and sequence our fixed eggs and larvae.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0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this is your first introduction to Pacific Geoduck, these are large clams tat inhabit the Northeastern Pacific from Alaska down to </a:t>
            </a:r>
          </a:p>
          <a:p>
            <a:endParaRPr lang="en-US" dirty="0"/>
          </a:p>
          <a:p>
            <a:r>
              <a:rPr lang="en-US" dirty="0"/>
              <a:t> Geoduck are important economically being the most valuable farmed shellfish on a per acre basis brining in over 20M in annual sales in WA state alone. They are important ecologically serving as biofilters and as a prey source. And they are important culturally, having sustained tribes by providing a food and revenue source. </a:t>
            </a:r>
          </a:p>
          <a:p>
            <a:endParaRPr lang="en-US" dirty="0"/>
          </a:p>
          <a:p>
            <a:r>
              <a:rPr lang="en-US" dirty="0"/>
              <a:t>The name geoduck = Nisqually for dig deep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significant interaction (treatment*age) had post-hoc differences for size on day 12 and 24 suggesting age-dependent effects of parental conditioning. Standard metabolic rate data shows patterns of higher mean respiration rates for larvae from ambient parents. Lower metabolic rates, but similar growth/development in larvae from stressed parents may have been due to lipid provisioning and/or methylation? Perhaps a good jumping point to run lipid indices and sequence our fixed eggs and larvae.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0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significant interaction (treatment*age) had post-hoc differences for size on day 12 and 24 suggesting age-dependent effects of parental conditioning. Standard metabolic rate data shows patterns of higher mean respiration rates for larvae from ambient parents. Lower metabolic rates, but similar growth/development in larvae from stressed parents may have been due to lipid provisioning and/or methylation? Perhaps a good jumping point to run lipid indices and sequence our fixed eggs and larvae.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4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5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8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4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6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to say about the future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2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investigating these questions, our group and collaborators have been looking at </a:t>
            </a:r>
            <a:r>
              <a:rPr lang="en-US" dirty="0" err="1"/>
              <a:t>broodstock</a:t>
            </a:r>
            <a:r>
              <a:rPr lang="en-US" dirty="0"/>
              <a:t> performance and reproductive development, juvenile development, and carry over effects or in other words traits passed from parent to offspring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5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9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they fare in OA conditions predicted for the future? Could stress conditioning be beneficial in aquaculture?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350D-EFBE-9D40-A6A9-82BE16E55C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9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26B92F7-71E3-F245-948D-6B65189F0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26B92F7-71E3-F245-948D-6B65189F0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6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08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1D3E-3B74-2C48-8E65-2848C00A6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AAF9-2D4E-B346-9AD7-470149C68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F5B8-B667-C741-A578-18FE771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0F92C-16BF-2941-A5DC-B0FA4807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B3FD-9210-BA46-B4B0-7BF8ADF8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0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3C7A-7DFF-9C47-AAC6-47EF6872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846B1-EBE6-3F4D-9A96-691186B51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C364-786C-A747-8D9B-68F0405D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63C97-E802-F746-BB69-80D212ED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1A6C-1128-4A42-A91C-A0FC6E27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6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00801-E448-B04C-8026-BF2EA1B13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034DA-46A2-684F-BC6E-A09D7EB84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553B5-9CE5-B54E-A591-2CB8DF6E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44BB-CFE3-6F43-B647-B19A1F4A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8FD7-052A-594B-BC73-1619996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6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429860ab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7c429860ab_0_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7c429860ab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61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7B5C-6191-0940-8636-5A8C179F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C4A5-BF89-F64A-A5AD-87F2C399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1CE5-A5CB-A24C-82E6-FB97C3D7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546D-5638-3F47-A09C-023E91E7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BBFD-083A-E24A-931F-097CFB90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683C-F45C-F54F-BB80-8EF74FD0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4C446-790B-354F-91CE-AD49CE912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6EC-6FF6-1849-BFC7-267D8597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C839-D95A-CE46-8BC3-142F93CF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FA3A6-81ED-D94C-BA34-F5A39214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6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A310-EBA9-1342-AA0F-9F8289BF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9DB2-63FF-C44F-8C86-2E7F7D156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27E39-092A-1743-ACD6-3290966F5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D5624-0323-1742-A248-B61ABA0C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D3F60-3E08-DC40-AC8A-5154DA80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6C1E9-01B0-4C44-A7F5-1D329B76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34D4-0F84-7342-B061-42FFD454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8D5C9-89E4-254F-A0CD-8D4351DBA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71B21-DF95-514B-B708-73D6C74C0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E07A2-41DA-CF45-AC6B-4EFFDBC58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1C990-7DAC-4349-BC46-67ABFBBA8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EE180-A20A-6A43-89CF-858948EE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56591-4295-E344-83CC-6CDF72C6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1A52FF-7C82-3748-827D-3F6ED3D5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FCE4-1F32-5A49-A9E3-A914C494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380DE-7128-0446-AFBD-1F16B5C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CA22D-61E1-9744-818F-58DBFD1E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EF651-4141-3247-8E71-EFD1339C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99907-9380-2C46-8FBF-3A4ADCF4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C2C80-C7DC-6244-8382-103FCC84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52C78-0C68-E842-90EA-DDC1FD18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3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B1CC-D443-8A4C-97C7-881C5BD6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27BA-F5FF-2B41-9B67-C8FA2F70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F7568-52B6-AA48-89D3-9272EE30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3230B-C887-8A4B-BF43-5E18FA6C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91A8-2784-2949-9635-8B9515E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F1182-238D-9441-82A1-6D882641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5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CBE9-9344-374D-A07C-9CA7445A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80D5F-7041-BB49-B2FE-911F99DD2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A56DE-6602-664E-A7F4-B826143A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41A91-3608-3940-BF6F-D9668A31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302F1-0220-5141-AE06-3307B50E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B0FA-16D8-0641-A58E-5B7500E3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4F268E-FDDF-E34B-AA3B-329F10D3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F238F-EDDB-2644-8AB0-CE2530D29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CE7B3-77E3-AE4C-8476-AEBA3FD54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D4437-C754-6D4B-BB30-D0A9DD20E4BC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961B4-408E-8640-A2B7-6275400F6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2EBF-D1D0-714B-82AD-17EE79D88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18F8-00C2-134F-9439-764ADACCF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0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jpe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microsoft.com/office/2007/relationships/hdphoto" Target="../media/hdphoto2.wdp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403AD3-D185-3949-97C2-D6752FE32676}"/>
              </a:ext>
            </a:extLst>
          </p:cNvPr>
          <p:cNvSpPr/>
          <p:nvPr/>
        </p:nvSpPr>
        <p:spPr>
          <a:xfrm>
            <a:off x="1462681" y="1297207"/>
            <a:ext cx="96357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tolerance of Pacific geoduck to low pH through comparative physiology, genomics, and DNA methylation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9E9A9-3A8E-804B-A453-0AB8539F6D28}"/>
              </a:ext>
            </a:extLst>
          </p:cNvPr>
          <p:cNvSpPr txBox="1"/>
          <p:nvPr/>
        </p:nvSpPr>
        <p:spPr>
          <a:xfrm>
            <a:off x="2059779" y="3221691"/>
            <a:ext cx="844153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Shelly A. Trigg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(strigg@uw.edu)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School of Aquatic and Fishery Sciences, University of Washington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Co-authors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 Hollie M. Putnam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Samuel J.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Gurr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University of Rhode Island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Steven B. Roberts and Kaitlyn R. Mitchell, University of Washington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Brent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Vadopalas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Washington Sea Grant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Matthew Henderson, Jamestown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S’klallam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Point Whitney Hatchery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1B874-F7E4-664A-8FD5-3F6DD7089B80}"/>
              </a:ext>
            </a:extLst>
          </p:cNvPr>
          <p:cNvSpPr txBox="1"/>
          <p:nvPr/>
        </p:nvSpPr>
        <p:spPr>
          <a:xfrm>
            <a:off x="823808" y="561191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12-minute talk</a:t>
            </a:r>
          </a:p>
        </p:txBody>
      </p:sp>
      <p:pic>
        <p:nvPicPr>
          <p:cNvPr id="12290" name="Picture 2" descr="Home - Foundation for Food &amp; Agriculture Research">
            <a:extLst>
              <a:ext uri="{FF2B5EF4-FFF2-40B4-BE49-F238E27FC236}">
                <a16:creationId xmlns:a16="http://schemas.microsoft.com/office/drawing/2014/main" id="{FD8DC946-0CA1-AC4C-B9D4-4A46CB68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5881" y="6042136"/>
            <a:ext cx="3070857" cy="69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9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8A35A91-A19D-1C44-86F1-FDB62BB560FE}"/>
              </a:ext>
            </a:extLst>
          </p:cNvPr>
          <p:cNvSpPr txBox="1"/>
          <p:nvPr/>
        </p:nvSpPr>
        <p:spPr>
          <a:xfrm>
            <a:off x="4805867" y="1564386"/>
            <a:ext cx="270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Delays female reproductive development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0BF184F-65AA-FD49-8501-063EBFA6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544" y="4028344"/>
            <a:ext cx="1033326" cy="95185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D5243C5-2AAC-614E-9F88-94FB73857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981" y="2856272"/>
            <a:ext cx="1056245" cy="9518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46DBBB-D030-754B-9E42-5AC4508A1E20}"/>
              </a:ext>
            </a:extLst>
          </p:cNvPr>
          <p:cNvSpPr txBox="1"/>
          <p:nvPr/>
        </p:nvSpPr>
        <p:spPr>
          <a:xfrm>
            <a:off x="3386976" y="3780854"/>
            <a:ext cx="1122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E38582"/>
                </a:solidFill>
              </a:rPr>
              <a:t>Low pH (6.8)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9DBEB5-06E5-7846-9B35-8BB7BD9ADE34}"/>
              </a:ext>
            </a:extLst>
          </p:cNvPr>
          <p:cNvSpPr txBox="1"/>
          <p:nvPr/>
        </p:nvSpPr>
        <p:spPr>
          <a:xfrm>
            <a:off x="3286903" y="2586329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BC9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(8.0)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static pH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reproductive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AC37A-30A5-2C42-8696-BE768A277D70}"/>
              </a:ext>
            </a:extLst>
          </p:cNvPr>
          <p:cNvSpPr txBox="1"/>
          <p:nvPr/>
        </p:nvSpPr>
        <p:spPr>
          <a:xfrm>
            <a:off x="5477397" y="2337065"/>
            <a:ext cx="671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Egg size</a:t>
            </a:r>
          </a:p>
        </p:txBody>
      </p:sp>
      <p:pic>
        <p:nvPicPr>
          <p:cNvPr id="17" name="Picture 1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0A0FC6AD-7170-D24B-9187-FBE9B3C1B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122" y="2553277"/>
            <a:ext cx="2158883" cy="25169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E3CBAE3-B174-1A41-9A6D-5E4225F0E817}"/>
              </a:ext>
            </a:extLst>
          </p:cNvPr>
          <p:cNvSpPr txBox="1"/>
          <p:nvPr/>
        </p:nvSpPr>
        <p:spPr>
          <a:xfrm>
            <a:off x="7802838" y="3493169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follicle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04F05B-14D6-F446-B711-78962798787F}"/>
              </a:ext>
            </a:extLst>
          </p:cNvPr>
          <p:cNvSpPr txBox="1"/>
          <p:nvPr/>
        </p:nvSpPr>
        <p:spPr>
          <a:xfrm>
            <a:off x="8233932" y="3493169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follicle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8E946C-857D-A94D-88B5-AF3E68FF8218}"/>
              </a:ext>
            </a:extLst>
          </p:cNvPr>
          <p:cNvSpPr txBox="1"/>
          <p:nvPr/>
        </p:nvSpPr>
        <p:spPr>
          <a:xfrm>
            <a:off x="8775937" y="3493169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follicle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65CC6B-2729-5D4A-AE0C-311500F90806}"/>
              </a:ext>
            </a:extLst>
          </p:cNvPr>
          <p:cNvSpPr txBox="1"/>
          <p:nvPr/>
        </p:nvSpPr>
        <p:spPr>
          <a:xfrm>
            <a:off x="9207031" y="3493169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follicle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F1933C-DA9A-5946-A1CD-7C860EB7C5F1}"/>
              </a:ext>
            </a:extLst>
          </p:cNvPr>
          <p:cNvSpPr txBox="1"/>
          <p:nvPr/>
        </p:nvSpPr>
        <p:spPr>
          <a:xfrm>
            <a:off x="7876142" y="4173983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0EA38-6D5B-9E43-A864-CBA56ADE0B1D}"/>
              </a:ext>
            </a:extLst>
          </p:cNvPr>
          <p:cNvSpPr txBox="1"/>
          <p:nvPr/>
        </p:nvSpPr>
        <p:spPr>
          <a:xfrm>
            <a:off x="8290037" y="4055640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20DE6B-E3E3-6347-A77A-9F9C6833F4D2}"/>
              </a:ext>
            </a:extLst>
          </p:cNvPr>
          <p:cNvSpPr txBox="1"/>
          <p:nvPr/>
        </p:nvSpPr>
        <p:spPr>
          <a:xfrm>
            <a:off x="9263769" y="4222710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B19E3A-5124-F046-9AB4-1D33E382E0E1}"/>
              </a:ext>
            </a:extLst>
          </p:cNvPr>
          <p:cNvSpPr txBox="1"/>
          <p:nvPr/>
        </p:nvSpPr>
        <p:spPr>
          <a:xfrm>
            <a:off x="8844456" y="4016316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C4931C-788E-4948-A57F-1E23EF08162F}"/>
              </a:ext>
            </a:extLst>
          </p:cNvPr>
          <p:cNvSpPr txBox="1"/>
          <p:nvPr/>
        </p:nvSpPr>
        <p:spPr>
          <a:xfrm>
            <a:off x="7760358" y="4577798"/>
            <a:ext cx="55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connective</a:t>
            </a:r>
          </a:p>
          <a:p>
            <a:pPr algn="ctr"/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3E4E91-1280-3542-99FA-13D93DE5F1EF}"/>
              </a:ext>
            </a:extLst>
          </p:cNvPr>
          <p:cNvSpPr txBox="1"/>
          <p:nvPr/>
        </p:nvSpPr>
        <p:spPr>
          <a:xfrm>
            <a:off x="8185363" y="4577798"/>
            <a:ext cx="55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connective</a:t>
            </a:r>
          </a:p>
          <a:p>
            <a:pPr algn="ctr"/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18B5AA-A4CA-F740-AE65-F7616A79D51A}"/>
              </a:ext>
            </a:extLst>
          </p:cNvPr>
          <p:cNvSpPr txBox="1"/>
          <p:nvPr/>
        </p:nvSpPr>
        <p:spPr>
          <a:xfrm>
            <a:off x="8734041" y="4626525"/>
            <a:ext cx="55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connective</a:t>
            </a:r>
          </a:p>
          <a:p>
            <a:pPr algn="ctr"/>
            <a:r>
              <a:rPr lang="en-US" sz="600" dirty="0">
                <a:solidFill>
                  <a:srgbClr val="0F5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E00EB0-A96A-5F47-A9DF-BEF385C799C6}"/>
              </a:ext>
            </a:extLst>
          </p:cNvPr>
          <p:cNvSpPr txBox="1"/>
          <p:nvPr/>
        </p:nvSpPr>
        <p:spPr>
          <a:xfrm>
            <a:off x="9159046" y="4626525"/>
            <a:ext cx="55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connective</a:t>
            </a:r>
          </a:p>
          <a:p>
            <a:pPr algn="ctr"/>
            <a:r>
              <a:rPr lang="en-US" sz="600" dirty="0">
                <a:solidFill>
                  <a:srgbClr val="774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1AF63-D960-074F-BA69-3FD075A72A5E}"/>
              </a:ext>
            </a:extLst>
          </p:cNvPr>
          <p:cNvSpPr txBox="1"/>
          <p:nvPr/>
        </p:nvSpPr>
        <p:spPr>
          <a:xfrm>
            <a:off x="8091831" y="2293220"/>
            <a:ext cx="1282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gonad tissue area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B65206-793A-2A47-A7C0-35B7C192B6FF}"/>
              </a:ext>
            </a:extLst>
          </p:cNvPr>
          <p:cNvGrpSpPr/>
          <p:nvPr/>
        </p:nvGrpSpPr>
        <p:grpSpPr>
          <a:xfrm>
            <a:off x="100430" y="2829656"/>
            <a:ext cx="3686873" cy="3624620"/>
            <a:chOff x="8268210" y="3192114"/>
            <a:chExt cx="3686873" cy="36246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A5345-BFCF-4D47-8F3B-73C262893D4D}"/>
                </a:ext>
              </a:extLst>
            </p:cNvPr>
            <p:cNvSpPr txBox="1"/>
            <p:nvPr/>
          </p:nvSpPr>
          <p:spPr>
            <a:xfrm>
              <a:off x="8520136" y="3192114"/>
              <a:ext cx="2772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FF00"/>
                  </a:highlight>
                </a:rPr>
                <a:t>Doesn’t impact male reproductive development</a:t>
              </a:r>
            </a:p>
          </p:txBody>
        </p:sp>
        <p:pic>
          <p:nvPicPr>
            <p:cNvPr id="4" name="Picture 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B1CB440E-3F50-2F4E-A2B9-1338CDAC0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>
            <a:xfrm>
              <a:off x="8268210" y="4354283"/>
              <a:ext cx="3686873" cy="246245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5B6F62-563F-814A-B226-F1E24FC12D69}"/>
                </a:ext>
              </a:extLst>
            </p:cNvPr>
            <p:cNvSpPr txBox="1"/>
            <p:nvPr/>
          </p:nvSpPr>
          <p:spPr>
            <a:xfrm>
              <a:off x="8721718" y="6380526"/>
              <a:ext cx="44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mature sperm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7CCF9B-1BF7-494E-99B6-2E8389B2A8B2}"/>
                </a:ext>
              </a:extLst>
            </p:cNvPr>
            <p:cNvSpPr txBox="1"/>
            <p:nvPr/>
          </p:nvSpPr>
          <p:spPr>
            <a:xfrm>
              <a:off x="10210619" y="6380526"/>
              <a:ext cx="44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mature sperm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81E54E-9CA6-A042-BD6A-EDD221B60AED}"/>
                </a:ext>
              </a:extLst>
            </p:cNvPr>
            <p:cNvSpPr txBox="1"/>
            <p:nvPr/>
          </p:nvSpPr>
          <p:spPr>
            <a:xfrm>
              <a:off x="8554995" y="5565768"/>
              <a:ext cx="554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immature sperm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FC966A-397F-7349-B5FA-2E9B217FD5C6}"/>
                </a:ext>
              </a:extLst>
            </p:cNvPr>
            <p:cNvSpPr txBox="1"/>
            <p:nvPr/>
          </p:nvSpPr>
          <p:spPr>
            <a:xfrm>
              <a:off x="10111646" y="5532643"/>
              <a:ext cx="554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immature sperm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43C4C2-3A8E-2442-9264-F55BF9483D81}"/>
                </a:ext>
              </a:extLst>
            </p:cNvPr>
            <p:cNvSpPr txBox="1"/>
            <p:nvPr/>
          </p:nvSpPr>
          <p:spPr>
            <a:xfrm>
              <a:off x="8426062" y="4775360"/>
              <a:ext cx="5543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A90BA6-7360-F745-9480-FFC396C52268}"/>
                </a:ext>
              </a:extLst>
            </p:cNvPr>
            <p:cNvSpPr txBox="1"/>
            <p:nvPr/>
          </p:nvSpPr>
          <p:spPr>
            <a:xfrm>
              <a:off x="9983315" y="4775360"/>
              <a:ext cx="5543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E52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EA02171-CBAE-A54C-8E17-F8F9E1152405}"/>
                </a:ext>
              </a:extLst>
            </p:cNvPr>
            <p:cNvSpPr txBox="1"/>
            <p:nvPr/>
          </p:nvSpPr>
          <p:spPr>
            <a:xfrm>
              <a:off x="9425700" y="6347401"/>
              <a:ext cx="44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mature sperm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DD0DB72-5BDC-2446-B45A-9DDC5615A54C}"/>
                </a:ext>
              </a:extLst>
            </p:cNvPr>
            <p:cNvSpPr txBox="1"/>
            <p:nvPr/>
          </p:nvSpPr>
          <p:spPr>
            <a:xfrm>
              <a:off x="9258977" y="5532643"/>
              <a:ext cx="554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immature sperm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393227E-DE0B-7441-81E4-53F23226359C}"/>
                </a:ext>
              </a:extLst>
            </p:cNvPr>
            <p:cNvSpPr txBox="1"/>
            <p:nvPr/>
          </p:nvSpPr>
          <p:spPr>
            <a:xfrm>
              <a:off x="9130044" y="4742235"/>
              <a:ext cx="5543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8CF1229-57CB-CC48-825A-E1E59D3E28EA}"/>
                </a:ext>
              </a:extLst>
            </p:cNvPr>
            <p:cNvSpPr txBox="1"/>
            <p:nvPr/>
          </p:nvSpPr>
          <p:spPr>
            <a:xfrm>
              <a:off x="10995027" y="6339974"/>
              <a:ext cx="440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mature sperm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AA4452-C48A-564A-98E4-7DD906179D2A}"/>
                </a:ext>
              </a:extLst>
            </p:cNvPr>
            <p:cNvSpPr txBox="1"/>
            <p:nvPr/>
          </p:nvSpPr>
          <p:spPr>
            <a:xfrm>
              <a:off x="10828304" y="5525216"/>
              <a:ext cx="554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immature sperm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E86EC2-FE56-2640-9D5C-3A76CEED59BE}"/>
                </a:ext>
              </a:extLst>
            </p:cNvPr>
            <p:cNvSpPr txBox="1"/>
            <p:nvPr/>
          </p:nvSpPr>
          <p:spPr>
            <a:xfrm>
              <a:off x="10699371" y="4734808"/>
              <a:ext cx="5543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5C35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367155-A482-6C49-8837-50B1A3AE90A5}"/>
                </a:ext>
              </a:extLst>
            </p:cNvPr>
            <p:cNvSpPr txBox="1"/>
            <p:nvPr/>
          </p:nvSpPr>
          <p:spPr>
            <a:xfrm>
              <a:off x="9462212" y="4064243"/>
              <a:ext cx="1282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gonad tissue area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68BC5B3-E44A-8749-A271-B1F6799E6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35" y="1564386"/>
            <a:ext cx="2705912" cy="9541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D088D3-443C-6C4A-A5FA-4823A3FF39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8628" y="2691934"/>
            <a:ext cx="2942824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65F8E-3F22-7F44-8FCE-0112C2968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" t="19323" r="87123" b="37116"/>
          <a:stretch/>
        </p:blipFill>
        <p:spPr>
          <a:xfrm>
            <a:off x="365760" y="3089226"/>
            <a:ext cx="1280160" cy="20413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EE38055-FDAC-2046-A3AA-A03A48AF627C}"/>
              </a:ext>
            </a:extLst>
          </p:cNvPr>
          <p:cNvSpPr txBox="1">
            <a:spLocks/>
          </p:cNvSpPr>
          <p:nvPr/>
        </p:nvSpPr>
        <p:spPr>
          <a:xfrm>
            <a:off x="77389" y="168781"/>
            <a:ext cx="12241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static pH on juvenile development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BDEB7F-E340-FF4D-9706-25E4D053C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480" y="1675575"/>
            <a:ext cx="7559040" cy="36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F1D69-7E22-5B41-945F-8741DCA1A11A}"/>
              </a:ext>
            </a:extLst>
          </p:cNvPr>
          <p:cNvCxnSpPr/>
          <p:nvPr/>
        </p:nvCxnSpPr>
        <p:spPr>
          <a:xfrm>
            <a:off x="2480153" y="5511452"/>
            <a:ext cx="6726477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769098-A22D-5242-92A4-A095B0C2F5BF}"/>
              </a:ext>
            </a:extLst>
          </p:cNvPr>
          <p:cNvSpPr txBox="1"/>
          <p:nvPr/>
        </p:nvSpPr>
        <p:spPr>
          <a:xfrm>
            <a:off x="2349630" y="55522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0C733-546D-E54E-859F-550AEE17787D}"/>
              </a:ext>
            </a:extLst>
          </p:cNvPr>
          <p:cNvSpPr txBox="1"/>
          <p:nvPr/>
        </p:nvSpPr>
        <p:spPr>
          <a:xfrm>
            <a:off x="3731946" y="5552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BB514E-D5CB-A343-9F13-9ED996F559AA}"/>
              </a:ext>
            </a:extLst>
          </p:cNvPr>
          <p:cNvSpPr/>
          <p:nvPr/>
        </p:nvSpPr>
        <p:spPr>
          <a:xfrm>
            <a:off x="3876929" y="5466076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D1CA0D-6E2D-4E4E-9DD8-9F066DBAF09A}"/>
              </a:ext>
            </a:extLst>
          </p:cNvPr>
          <p:cNvSpPr/>
          <p:nvPr/>
        </p:nvSpPr>
        <p:spPr>
          <a:xfrm>
            <a:off x="7402449" y="5462008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390B1-34C5-5744-AA89-2350FE48B117}"/>
              </a:ext>
            </a:extLst>
          </p:cNvPr>
          <p:cNvSpPr txBox="1"/>
          <p:nvPr/>
        </p:nvSpPr>
        <p:spPr>
          <a:xfrm>
            <a:off x="7206666" y="555225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039C5-98CA-414B-ADFF-A95B13570B35}"/>
              </a:ext>
            </a:extLst>
          </p:cNvPr>
          <p:cNvSpPr txBox="1"/>
          <p:nvPr/>
        </p:nvSpPr>
        <p:spPr>
          <a:xfrm>
            <a:off x="8965218" y="555225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158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4AC04-2F17-3643-9BA4-290B47869E11}"/>
              </a:ext>
            </a:extLst>
          </p:cNvPr>
          <p:cNvSpPr txBox="1"/>
          <p:nvPr/>
        </p:nvSpPr>
        <p:spPr>
          <a:xfrm>
            <a:off x="1757801" y="554209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Days:</a:t>
            </a:r>
          </a:p>
        </p:txBody>
      </p:sp>
      <p:pic>
        <p:nvPicPr>
          <p:cNvPr id="6148" name="Picture 4" descr="Hollie Putnam – Coastal Institute">
            <a:extLst>
              <a:ext uri="{FF2B5EF4-FFF2-40B4-BE49-F238E27FC236}">
                <a16:creationId xmlns:a16="http://schemas.microsoft.com/office/drawing/2014/main" id="{6C6CFB14-F6FF-1A42-9AC7-4239F46F5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36869" y="4724174"/>
            <a:ext cx="1371600" cy="17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1B0464-FC6E-BF49-9EDB-F23599CFBAEC}"/>
              </a:ext>
            </a:extLst>
          </p:cNvPr>
          <p:cNvSpPr txBox="1"/>
          <p:nvPr/>
        </p:nvSpPr>
        <p:spPr>
          <a:xfrm>
            <a:off x="10533230" y="648866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Hollie Putnam</a:t>
            </a:r>
          </a:p>
        </p:txBody>
      </p:sp>
    </p:spTree>
    <p:extLst>
      <p:ext uri="{BB962C8B-B14F-4D97-AF65-F5344CB8AC3E}">
        <p14:creationId xmlns:p14="http://schemas.microsoft.com/office/powerpoint/2010/main" val="215554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3B6CBD-D6BC-FB4D-9994-B5079C01E0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2406" y="1761174"/>
            <a:ext cx="2547226" cy="50968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EE38055-FDAC-2046-A3AA-A03A48AF627C}"/>
              </a:ext>
            </a:extLst>
          </p:cNvPr>
          <p:cNvSpPr txBox="1">
            <a:spLocks/>
          </p:cNvSpPr>
          <p:nvPr/>
        </p:nvSpPr>
        <p:spPr>
          <a:xfrm>
            <a:off x="77389" y="168781"/>
            <a:ext cx="12241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low pH initial exposure delays juvenile growth</a:t>
            </a:r>
          </a:p>
        </p:txBody>
      </p:sp>
      <p:pic>
        <p:nvPicPr>
          <p:cNvPr id="18" name="Picture 4" descr="Hollie Putnam – Coastal Institute">
            <a:extLst>
              <a:ext uri="{FF2B5EF4-FFF2-40B4-BE49-F238E27FC236}">
                <a16:creationId xmlns:a16="http://schemas.microsoft.com/office/drawing/2014/main" id="{3F274134-3459-3444-A66B-F5B41FA45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36869" y="4724174"/>
            <a:ext cx="1371600" cy="17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1B5E8A-76B9-7B40-B947-53323DFC7BBE}"/>
              </a:ext>
            </a:extLst>
          </p:cNvPr>
          <p:cNvSpPr txBox="1"/>
          <p:nvPr/>
        </p:nvSpPr>
        <p:spPr>
          <a:xfrm>
            <a:off x="10533230" y="648866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Hollie Putnam</a:t>
            </a:r>
          </a:p>
        </p:txBody>
      </p:sp>
    </p:spTree>
    <p:extLst>
      <p:ext uri="{BB962C8B-B14F-4D97-AF65-F5344CB8AC3E}">
        <p14:creationId xmlns:p14="http://schemas.microsoft.com/office/powerpoint/2010/main" val="98102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3B6CBD-D6BC-FB4D-9994-B5079C01E0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2405" y="1761174"/>
            <a:ext cx="5167333" cy="50968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EE38055-FDAC-2046-A3AA-A03A48AF627C}"/>
              </a:ext>
            </a:extLst>
          </p:cNvPr>
          <p:cNvSpPr txBox="1">
            <a:spLocks/>
          </p:cNvSpPr>
          <p:nvPr/>
        </p:nvSpPr>
        <p:spPr>
          <a:xfrm>
            <a:off x="77389" y="168781"/>
            <a:ext cx="12241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moderate and low pH initial exposure leads to accelerated growth after common garden</a:t>
            </a:r>
          </a:p>
        </p:txBody>
      </p:sp>
      <p:pic>
        <p:nvPicPr>
          <p:cNvPr id="4" name="Picture 4" descr="Hollie Putnam – Coastal Institute">
            <a:extLst>
              <a:ext uri="{FF2B5EF4-FFF2-40B4-BE49-F238E27FC236}">
                <a16:creationId xmlns:a16="http://schemas.microsoft.com/office/drawing/2014/main" id="{9020C36A-D9F0-084E-8341-3BC2D3968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36869" y="4724174"/>
            <a:ext cx="1371600" cy="17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D94CE-8485-E54E-A949-A01374B6CC0B}"/>
              </a:ext>
            </a:extLst>
          </p:cNvPr>
          <p:cNvSpPr txBox="1"/>
          <p:nvPr/>
        </p:nvSpPr>
        <p:spPr>
          <a:xfrm>
            <a:off x="10533230" y="648866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Hollie Putnam</a:t>
            </a:r>
          </a:p>
        </p:txBody>
      </p:sp>
    </p:spTree>
    <p:extLst>
      <p:ext uri="{BB962C8B-B14F-4D97-AF65-F5344CB8AC3E}">
        <p14:creationId xmlns:p14="http://schemas.microsoft.com/office/powerpoint/2010/main" val="357813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3B6CBD-D6BC-FB4D-9994-B5079C01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05" y="1761174"/>
            <a:ext cx="7717103" cy="50968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EE38055-FDAC-2046-A3AA-A03A48AF627C}"/>
              </a:ext>
            </a:extLst>
          </p:cNvPr>
          <p:cNvSpPr txBox="1">
            <a:spLocks/>
          </p:cNvSpPr>
          <p:nvPr/>
        </p:nvSpPr>
        <p:spPr>
          <a:xfrm>
            <a:off x="77389" y="168781"/>
            <a:ext cx="12241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moderate and low pH initial exposure protects against growth delay induced by secondary low pH exposure</a:t>
            </a:r>
          </a:p>
        </p:txBody>
      </p:sp>
      <p:pic>
        <p:nvPicPr>
          <p:cNvPr id="4" name="Picture 4" descr="Hollie Putnam – Coastal Institute">
            <a:extLst>
              <a:ext uri="{FF2B5EF4-FFF2-40B4-BE49-F238E27FC236}">
                <a16:creationId xmlns:a16="http://schemas.microsoft.com/office/drawing/2014/main" id="{2DE3EF34-0767-B94C-AE43-1586885ED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36869" y="4724174"/>
            <a:ext cx="1371600" cy="17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BF044-5E1B-5843-969A-C71BE596869D}"/>
              </a:ext>
            </a:extLst>
          </p:cNvPr>
          <p:cNvSpPr txBox="1"/>
          <p:nvPr/>
        </p:nvSpPr>
        <p:spPr>
          <a:xfrm>
            <a:off x="10533230" y="648866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Hollie Putnam</a:t>
            </a:r>
          </a:p>
        </p:txBody>
      </p:sp>
    </p:spTree>
    <p:extLst>
      <p:ext uri="{BB962C8B-B14F-4D97-AF65-F5344CB8AC3E}">
        <p14:creationId xmlns:p14="http://schemas.microsoft.com/office/powerpoint/2010/main" val="190644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7782-DB4A-C147-9127-5CA83C8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Sequencing the geoduck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33079-899F-1A4E-AC08-EA40F8424042}"/>
              </a:ext>
            </a:extLst>
          </p:cNvPr>
          <p:cNvSpPr txBox="1"/>
          <p:nvPr/>
        </p:nvSpPr>
        <p:spPr>
          <a:xfrm>
            <a:off x="707860" y="2110787"/>
            <a:ext cx="2496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10x Genomics </a:t>
            </a:r>
          </a:p>
          <a:p>
            <a:pPr algn="ctr"/>
            <a:r>
              <a:rPr lang="en-US" dirty="0"/>
              <a:t>Linked-reads sequencing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8EA01-4C1B-114A-9AF3-A6CEF940FFEC}"/>
              </a:ext>
            </a:extLst>
          </p:cNvPr>
          <p:cNvGrpSpPr/>
          <p:nvPr/>
        </p:nvGrpSpPr>
        <p:grpSpPr>
          <a:xfrm>
            <a:off x="244099" y="3173951"/>
            <a:ext cx="3474261" cy="2112983"/>
            <a:chOff x="559877" y="2479604"/>
            <a:chExt cx="3803413" cy="2277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1BF862-0372-B042-82EC-C15DB98B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502" y="3573140"/>
              <a:ext cx="3434165" cy="1184437"/>
            </a:xfrm>
            <a:prstGeom prst="rect">
              <a:avLst/>
            </a:prstGeom>
          </p:spPr>
        </p:pic>
        <p:pic>
          <p:nvPicPr>
            <p:cNvPr id="1026" name="Picture 2" descr="https://dnatech.genomecenter.ucdavis.edu/wp-content/uploads/2016/01/GemCode750pix.png">
              <a:extLst>
                <a:ext uri="{FF2B5EF4-FFF2-40B4-BE49-F238E27FC236}">
                  <a16:creationId xmlns:a16="http://schemas.microsoft.com/office/drawing/2014/main" id="{B7946311-78E2-0948-9D87-B29B1D242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77" y="2479604"/>
              <a:ext cx="3803413" cy="102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D160C9-65C1-F94A-8A00-5E4E836FBB1E}"/>
              </a:ext>
            </a:extLst>
          </p:cNvPr>
          <p:cNvSpPr txBox="1"/>
          <p:nvPr/>
        </p:nvSpPr>
        <p:spPr>
          <a:xfrm>
            <a:off x="5113430" y="2121456"/>
            <a:ext cx="1798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Genomics </a:t>
            </a:r>
          </a:p>
          <a:p>
            <a:pPr algn="ctr"/>
            <a:r>
              <a:rPr lang="en-US" dirty="0"/>
              <a:t>Proximo Hi-C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BC43A-B103-764E-B810-458B63B8D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820" y="2757118"/>
            <a:ext cx="2055010" cy="855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62401-93ED-E340-90DA-9137EB342E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6165" y="3556705"/>
            <a:ext cx="3062325" cy="85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E30D7-6F98-7A46-BA31-09C2A7AD22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360" y="4387453"/>
            <a:ext cx="2085933" cy="1970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8BF9DB-AAB1-504D-8ED9-52414BAD4A59}"/>
              </a:ext>
            </a:extLst>
          </p:cNvPr>
          <p:cNvSpPr/>
          <p:nvPr/>
        </p:nvSpPr>
        <p:spPr>
          <a:xfrm>
            <a:off x="4055427" y="328527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29EB7385-6315-1948-935C-A3F5987274B0}"/>
              </a:ext>
            </a:extLst>
          </p:cNvPr>
          <p:cNvSpPr/>
          <p:nvPr/>
        </p:nvSpPr>
        <p:spPr>
          <a:xfrm>
            <a:off x="3804013" y="3394349"/>
            <a:ext cx="740393" cy="729793"/>
          </a:xfrm>
          <a:prstGeom prst="plus">
            <a:avLst>
              <a:gd name="adj" fmla="val 35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75;g7c429860ab_0_0">
            <a:extLst>
              <a:ext uri="{FF2B5EF4-FFF2-40B4-BE49-F238E27FC236}">
                <a16:creationId xmlns:a16="http://schemas.microsoft.com/office/drawing/2014/main" id="{DB3DFFE0-B639-0843-B86E-7009FD8B26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2584" y="1660676"/>
            <a:ext cx="4419021" cy="46470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20C26-684F-734B-96B7-55C28F03713C}"/>
              </a:ext>
            </a:extLst>
          </p:cNvPr>
          <p:cNvSpPr txBox="1"/>
          <p:nvPr/>
        </p:nvSpPr>
        <p:spPr>
          <a:xfrm>
            <a:off x="8962934" y="2986239"/>
            <a:ext cx="2415654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b="1" dirty="0"/>
              <a:t>18 Scaffolds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34,947 Genes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565,711 retro elements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259,955 transposons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42,601 sRNA</a:t>
            </a:r>
          </a:p>
          <a:p>
            <a:pPr lvl="0">
              <a:spcBef>
                <a:spcPts val="1000"/>
              </a:spcBef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4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429860ab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Geoduck genome methylation landscape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Google Shape;197;g7c429860a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622"/>
            <a:ext cx="12192000" cy="17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7c429860a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4096"/>
            <a:ext cx="12192004" cy="1810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09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029875-297E-5347-B742-35598769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448"/>
            <a:ext cx="6846744" cy="3935911"/>
          </a:xfrm>
          <a:prstGeom prst="rect">
            <a:avLst/>
          </a:prstGeom>
        </p:spPr>
      </p:pic>
      <p:sp>
        <p:nvSpPr>
          <p:cNvPr id="9" name="Google Shape;195;g7c429860ab_0_19">
            <a:extLst>
              <a:ext uri="{FF2B5EF4-FFF2-40B4-BE49-F238E27FC236}">
                <a16:creationId xmlns:a16="http://schemas.microsoft.com/office/drawing/2014/main" id="{0C07D9F7-B94F-3244-8B0F-40CEB413C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Differentially methylated regions across low pH conditions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77FFA-DDEA-1D4A-8805-FAE09FC31ABD}"/>
              </a:ext>
            </a:extLst>
          </p:cNvPr>
          <p:cNvSpPr txBox="1"/>
          <p:nvPr/>
        </p:nvSpPr>
        <p:spPr>
          <a:xfrm>
            <a:off x="438801" y="2132044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exposure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062B5-407F-D14F-9FC3-7A802315CC17}"/>
              </a:ext>
            </a:extLst>
          </p:cNvPr>
          <p:cNvSpPr txBox="1"/>
          <p:nvPr/>
        </p:nvSpPr>
        <p:spPr>
          <a:xfrm>
            <a:off x="2703884" y="1824267"/>
            <a:ext cx="20634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After common garden (112 days post-exposure)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24EF7-E575-6A4B-B506-6396F7C19DDD}"/>
              </a:ext>
            </a:extLst>
          </p:cNvPr>
          <p:cNvSpPr txBox="1"/>
          <p:nvPr/>
        </p:nvSpPr>
        <p:spPr>
          <a:xfrm>
            <a:off x="5026920" y="2070488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2</a:t>
            </a:r>
            <a:r>
              <a:rPr lang="en-US" sz="1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exposure </a:t>
            </a:r>
          </a:p>
        </p:txBody>
      </p:sp>
    </p:spTree>
    <p:extLst>
      <p:ext uri="{BB962C8B-B14F-4D97-AF65-F5344CB8AC3E}">
        <p14:creationId xmlns:p14="http://schemas.microsoft.com/office/powerpoint/2010/main" val="102276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029875-297E-5347-B742-35598769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448"/>
            <a:ext cx="6846744" cy="393591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1BA11AE-17DF-BB49-82F8-4EBE626E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67" y="2337953"/>
            <a:ext cx="4985433" cy="4199513"/>
          </a:xfrm>
          <a:prstGeom prst="rect">
            <a:avLst/>
          </a:prstGeom>
        </p:spPr>
      </p:pic>
      <p:sp>
        <p:nvSpPr>
          <p:cNvPr id="9" name="Google Shape;195;g7c429860ab_0_19">
            <a:extLst>
              <a:ext uri="{FF2B5EF4-FFF2-40B4-BE49-F238E27FC236}">
                <a16:creationId xmlns:a16="http://schemas.microsoft.com/office/drawing/2014/main" id="{0C07D9F7-B94F-3244-8B0F-40CEB413C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Differentially methylated regions across low pH conditions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77FFA-DDEA-1D4A-8805-FAE09FC31ABD}"/>
              </a:ext>
            </a:extLst>
          </p:cNvPr>
          <p:cNvSpPr txBox="1"/>
          <p:nvPr/>
        </p:nvSpPr>
        <p:spPr>
          <a:xfrm>
            <a:off x="438801" y="2132044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exposure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062B5-407F-D14F-9FC3-7A802315CC17}"/>
              </a:ext>
            </a:extLst>
          </p:cNvPr>
          <p:cNvSpPr txBox="1"/>
          <p:nvPr/>
        </p:nvSpPr>
        <p:spPr>
          <a:xfrm>
            <a:off x="2703884" y="1824267"/>
            <a:ext cx="20634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After common garden (112 days post-exposure)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24EF7-E575-6A4B-B506-6396F7C19DDD}"/>
              </a:ext>
            </a:extLst>
          </p:cNvPr>
          <p:cNvSpPr txBox="1"/>
          <p:nvPr/>
        </p:nvSpPr>
        <p:spPr>
          <a:xfrm>
            <a:off x="5026920" y="2070488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2</a:t>
            </a:r>
            <a:r>
              <a:rPr lang="en-US" sz="1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exposure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889E5-E592-E04B-A47F-4061AD99EF4C}"/>
              </a:ext>
            </a:extLst>
          </p:cNvPr>
          <p:cNvSpPr txBox="1"/>
          <p:nvPr/>
        </p:nvSpPr>
        <p:spPr>
          <a:xfrm>
            <a:off x="7743994" y="2228210"/>
            <a:ext cx="10342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89CF3-E19D-B44D-95EF-C173491D3559}"/>
              </a:ext>
            </a:extLst>
          </p:cNvPr>
          <p:cNvSpPr txBox="1"/>
          <p:nvPr/>
        </p:nvSpPr>
        <p:spPr>
          <a:xfrm>
            <a:off x="8852161" y="2224377"/>
            <a:ext cx="10342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0C152-70EB-684A-85A1-2F5ED7DA1451}"/>
              </a:ext>
            </a:extLst>
          </p:cNvPr>
          <p:cNvSpPr txBox="1"/>
          <p:nvPr/>
        </p:nvSpPr>
        <p:spPr>
          <a:xfrm>
            <a:off x="9971438" y="2224377"/>
            <a:ext cx="10211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907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029875-297E-5347-B742-35598769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448"/>
            <a:ext cx="6846744" cy="393591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1BA11AE-17DF-BB49-82F8-4EBE626E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67" y="2337953"/>
            <a:ext cx="4985433" cy="4199513"/>
          </a:xfrm>
          <a:prstGeom prst="rect">
            <a:avLst/>
          </a:prstGeom>
        </p:spPr>
      </p:pic>
      <p:sp>
        <p:nvSpPr>
          <p:cNvPr id="9" name="Google Shape;195;g7c429860ab_0_19">
            <a:extLst>
              <a:ext uri="{FF2B5EF4-FFF2-40B4-BE49-F238E27FC236}">
                <a16:creationId xmlns:a16="http://schemas.microsoft.com/office/drawing/2014/main" id="{0C07D9F7-B94F-3244-8B0F-40CEB413C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Differentially methylated regions across low pH conditions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77FFA-DDEA-1D4A-8805-FAE09FC31ABD}"/>
              </a:ext>
            </a:extLst>
          </p:cNvPr>
          <p:cNvSpPr txBox="1"/>
          <p:nvPr/>
        </p:nvSpPr>
        <p:spPr>
          <a:xfrm>
            <a:off x="438801" y="2132044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exposure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062B5-407F-D14F-9FC3-7A802315CC17}"/>
              </a:ext>
            </a:extLst>
          </p:cNvPr>
          <p:cNvSpPr txBox="1"/>
          <p:nvPr/>
        </p:nvSpPr>
        <p:spPr>
          <a:xfrm>
            <a:off x="2703884" y="1824267"/>
            <a:ext cx="20634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After common garden (112 days post-exposure)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24EF7-E575-6A4B-B506-6396F7C19DDD}"/>
              </a:ext>
            </a:extLst>
          </p:cNvPr>
          <p:cNvSpPr txBox="1"/>
          <p:nvPr/>
        </p:nvSpPr>
        <p:spPr>
          <a:xfrm>
            <a:off x="5026920" y="2070488"/>
            <a:ext cx="27170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 days of 2</a:t>
            </a:r>
            <a:r>
              <a:rPr lang="en-US" sz="1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exposure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889E5-E592-E04B-A47F-4061AD99EF4C}"/>
              </a:ext>
            </a:extLst>
          </p:cNvPr>
          <p:cNvSpPr txBox="1"/>
          <p:nvPr/>
        </p:nvSpPr>
        <p:spPr>
          <a:xfrm>
            <a:off x="7743994" y="2228210"/>
            <a:ext cx="10342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89CF3-E19D-B44D-95EF-C173491D3559}"/>
              </a:ext>
            </a:extLst>
          </p:cNvPr>
          <p:cNvSpPr txBox="1"/>
          <p:nvPr/>
        </p:nvSpPr>
        <p:spPr>
          <a:xfrm>
            <a:off x="8852161" y="2224377"/>
            <a:ext cx="10342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0C152-70EB-684A-85A1-2F5ED7DA1451}"/>
              </a:ext>
            </a:extLst>
          </p:cNvPr>
          <p:cNvSpPr txBox="1"/>
          <p:nvPr/>
        </p:nvSpPr>
        <p:spPr>
          <a:xfrm>
            <a:off x="9971438" y="2224377"/>
            <a:ext cx="10211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D9AB4-A866-9441-8C11-E5ABFBB02557}"/>
              </a:ext>
            </a:extLst>
          </p:cNvPr>
          <p:cNvSpPr txBox="1"/>
          <p:nvPr/>
        </p:nvSpPr>
        <p:spPr>
          <a:xfrm>
            <a:off x="3155876" y="5815306"/>
            <a:ext cx="1435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Genes involved in cytoskeleton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78447-942D-E247-B203-B1C6D5A2BF99}"/>
              </a:ext>
            </a:extLst>
          </p:cNvPr>
          <p:cNvSpPr txBox="1"/>
          <p:nvPr/>
        </p:nvSpPr>
        <p:spPr>
          <a:xfrm>
            <a:off x="5378160" y="5815306"/>
            <a:ext cx="1828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Genes involved in nucleic acid binding and mitochondrial activity</a:t>
            </a:r>
          </a:p>
        </p:txBody>
      </p:sp>
    </p:spTree>
    <p:extLst>
      <p:ext uri="{BB962C8B-B14F-4D97-AF65-F5344CB8AC3E}">
        <p14:creationId xmlns:p14="http://schemas.microsoft.com/office/powerpoint/2010/main" val="426783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001B-7327-8A4C-994A-1C738B06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Pacific Geoduck are important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D3E20B-0A3D-B545-B645-B96C8E2C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690687"/>
            <a:ext cx="4339122" cy="4895007"/>
          </a:xfrm>
        </p:spPr>
        <p:txBody>
          <a:bodyPr wrap="square">
            <a:normAutofit/>
          </a:bodyPr>
          <a:lstStyle/>
          <a:p>
            <a:r>
              <a:rPr lang="en-US" dirty="0"/>
              <a:t>Among most valuable farmed </a:t>
            </a:r>
            <a:r>
              <a:rPr lang="en-US" b="1" dirty="0"/>
              <a:t>shellfish</a:t>
            </a:r>
            <a:r>
              <a:rPr lang="en-US" dirty="0"/>
              <a:t> on a per acre basis</a:t>
            </a:r>
          </a:p>
          <a:p>
            <a:pPr lvl="1"/>
            <a:r>
              <a:rPr lang="en-US" b="1" dirty="0"/>
              <a:t>&gt;$20 M </a:t>
            </a:r>
            <a:r>
              <a:rPr lang="en-US" dirty="0"/>
              <a:t>in annual sales in Washington alone</a:t>
            </a:r>
          </a:p>
          <a:p>
            <a:pPr lvl="1"/>
            <a:endParaRPr lang="en-US" dirty="0"/>
          </a:p>
          <a:p>
            <a:r>
              <a:rPr lang="en-US" dirty="0"/>
              <a:t>Serve ecosystems as biofilters and prey</a:t>
            </a:r>
          </a:p>
          <a:p>
            <a:endParaRPr lang="en-US" dirty="0"/>
          </a:p>
          <a:p>
            <a:r>
              <a:rPr lang="en-US" dirty="0"/>
              <a:t>Tribal sustenance 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EA976-2593-AC48-9C76-F1DF22E8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60" y="1813618"/>
            <a:ext cx="2887695" cy="1956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E82ED-29DC-D447-8B6B-17A67053E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9953" y="4454781"/>
            <a:ext cx="3068424" cy="1882261"/>
          </a:xfrm>
          <a:prstGeom prst="rect">
            <a:avLst/>
          </a:prstGeom>
        </p:spPr>
      </p:pic>
      <p:pic>
        <p:nvPicPr>
          <p:cNvPr id="7" name="Picture 2" descr="https://images2.opb.org/c_limit%2Ch_730%2Cq_90%2Cw_940/news_efix-image-geoduckfeedlot_Flickrkbcscommunityradiojpg.jpg">
            <a:extLst>
              <a:ext uri="{FF2B5EF4-FFF2-40B4-BE49-F238E27FC236}">
                <a16:creationId xmlns:a16="http://schemas.microsoft.com/office/drawing/2014/main" id="{BBE20CAD-9CE3-CE4D-8F31-A6802C42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5645" y="1462088"/>
            <a:ext cx="3427378" cy="25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E565FE-2BB5-A243-8801-BB3D492D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4034" y="4206128"/>
            <a:ext cx="2850521" cy="237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0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AB6-5CF4-8C45-8FC2-E50BE0E9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65125"/>
            <a:ext cx="1202055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variable low pH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A82B28-916F-7E4B-9A46-511D52E9CC3A}"/>
              </a:ext>
            </a:extLst>
          </p:cNvPr>
          <p:cNvSpPr txBox="1"/>
          <p:nvPr/>
        </p:nvSpPr>
        <p:spPr>
          <a:xfrm>
            <a:off x="1623949" y="4163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CB064-767A-B743-A633-AD71C13CA497}"/>
              </a:ext>
            </a:extLst>
          </p:cNvPr>
          <p:cNvSpPr txBox="1"/>
          <p:nvPr/>
        </p:nvSpPr>
        <p:spPr>
          <a:xfrm>
            <a:off x="2680052" y="41632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18324F-D13A-D841-8D7A-E02E1A245477}"/>
              </a:ext>
            </a:extLst>
          </p:cNvPr>
          <p:cNvSpPr txBox="1"/>
          <p:nvPr/>
        </p:nvSpPr>
        <p:spPr>
          <a:xfrm>
            <a:off x="483535" y="3505321"/>
            <a:ext cx="14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low pH (6.8-7.0)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F533D8-E6A5-5541-8A3A-8086460DC40B}"/>
              </a:ext>
            </a:extLst>
          </p:cNvPr>
          <p:cNvSpPr txBox="1"/>
          <p:nvPr/>
        </p:nvSpPr>
        <p:spPr>
          <a:xfrm>
            <a:off x="454698" y="2858701"/>
            <a:ext cx="128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Ambient (7.6.-7.8)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7D192E-33FB-1C4B-AC12-80E0EDEFD602}"/>
              </a:ext>
            </a:extLst>
          </p:cNvPr>
          <p:cNvSpPr txBox="1"/>
          <p:nvPr/>
        </p:nvSpPr>
        <p:spPr>
          <a:xfrm>
            <a:off x="1129685" y="415308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4F1E3D-63FC-A543-804D-6C2C76A36B93}"/>
              </a:ext>
            </a:extLst>
          </p:cNvPr>
          <p:cNvCxnSpPr>
            <a:cxnSpLocks/>
          </p:cNvCxnSpPr>
          <p:nvPr/>
        </p:nvCxnSpPr>
        <p:spPr>
          <a:xfrm flipV="1">
            <a:off x="1774792" y="4149300"/>
            <a:ext cx="2486213" cy="1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CA46FB-283A-314D-9BD5-79250C73DDB0}"/>
              </a:ext>
            </a:extLst>
          </p:cNvPr>
          <p:cNvSpPr txBox="1"/>
          <p:nvPr/>
        </p:nvSpPr>
        <p:spPr>
          <a:xfrm>
            <a:off x="4024793" y="41362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90E3D3-EF00-7F4D-9FF9-CE6862D4C13A}"/>
              </a:ext>
            </a:extLst>
          </p:cNvPr>
          <p:cNvSpPr txBox="1"/>
          <p:nvPr/>
        </p:nvSpPr>
        <p:spPr>
          <a:xfrm>
            <a:off x="1815112" y="2127124"/>
            <a:ext cx="107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Initial Exposure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CC07DA-2412-1741-9B1A-53F7457181ED}"/>
              </a:ext>
            </a:extLst>
          </p:cNvPr>
          <p:cNvSpPr txBox="1"/>
          <p:nvPr/>
        </p:nvSpPr>
        <p:spPr>
          <a:xfrm>
            <a:off x="1909642" y="3466977"/>
            <a:ext cx="823391" cy="646331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2AEBAA-81CC-6941-9049-0B7ECCCEE5B4}"/>
              </a:ext>
            </a:extLst>
          </p:cNvPr>
          <p:cNvSpPr txBox="1"/>
          <p:nvPr/>
        </p:nvSpPr>
        <p:spPr>
          <a:xfrm>
            <a:off x="1908775" y="2684507"/>
            <a:ext cx="811376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7C690F-D49F-464B-BB2B-3E0065C6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962" y="2788843"/>
            <a:ext cx="215860" cy="6101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396AE4-6A1F-E041-924B-3C097990B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962" y="3492891"/>
            <a:ext cx="215860" cy="6101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3362C4-335B-E944-8E22-C673FFC78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153" y="3472870"/>
            <a:ext cx="215860" cy="6101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8C5B8B-5239-3E48-BFED-4E7FE3C2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3522" y="2719052"/>
            <a:ext cx="215860" cy="6101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9D9D3D2-8003-AD4A-A158-5A3C75F82FF3}"/>
              </a:ext>
            </a:extLst>
          </p:cNvPr>
          <p:cNvSpPr txBox="1"/>
          <p:nvPr/>
        </p:nvSpPr>
        <p:spPr>
          <a:xfrm>
            <a:off x="2952937" y="2294239"/>
            <a:ext cx="107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Ambient</a:t>
            </a:r>
          </a:p>
        </p:txBody>
      </p:sp>
    </p:spTree>
    <p:extLst>
      <p:ext uri="{BB962C8B-B14F-4D97-AF65-F5344CB8AC3E}">
        <p14:creationId xmlns:p14="http://schemas.microsoft.com/office/powerpoint/2010/main" val="174163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AB6-5CF4-8C45-8FC2-E50BE0E9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65125"/>
            <a:ext cx="1202055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variable low pH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DE4E1-9FB4-3F49-8972-0010ED6E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119630"/>
            <a:ext cx="5652068" cy="35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AB6-5CF4-8C45-8FC2-E50BE0E9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36555"/>
            <a:ext cx="1202055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variable low pH does not affect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survival</a:t>
            </a:r>
          </a:p>
        </p:txBody>
      </p:sp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60903863-4AA0-B84A-981E-E5F9880F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7" y="1644156"/>
            <a:ext cx="6503051" cy="48772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1AA4B5-6605-F54F-8B1B-8BF31098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" y="1791602"/>
            <a:ext cx="3274064" cy="20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variable low pH on offspring development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8F151-97B8-4C47-8C59-75DA72B5AC9B}"/>
              </a:ext>
            </a:extLst>
          </p:cNvPr>
          <p:cNvSpPr txBox="1"/>
          <p:nvPr/>
        </p:nvSpPr>
        <p:spPr>
          <a:xfrm>
            <a:off x="333063" y="1970289"/>
            <a:ext cx="643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Larval offspring reared under ambient conditions</a:t>
            </a:r>
          </a:p>
        </p:txBody>
      </p:sp>
    </p:spTree>
    <p:extLst>
      <p:ext uri="{BB962C8B-B14F-4D97-AF65-F5344CB8AC3E}">
        <p14:creationId xmlns:p14="http://schemas.microsoft.com/office/powerpoint/2010/main" val="54521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990600" y="11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Generally little impact from parental conditioning on larval growth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8F151-97B8-4C47-8C59-75DA72B5AC9B}"/>
              </a:ext>
            </a:extLst>
          </p:cNvPr>
          <p:cNvSpPr txBox="1"/>
          <p:nvPr/>
        </p:nvSpPr>
        <p:spPr>
          <a:xfrm>
            <a:off x="274394" y="1477819"/>
            <a:ext cx="643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Larval offspring reared under ambient conditions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667E-6434-5D43-8ED6-E817ADFB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939484"/>
            <a:ext cx="6434710" cy="496772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AFDDD30-5F32-A14F-AFEF-E27D1DCC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7696" y="5212317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621DB-58B1-1148-8951-DFEE3018754E}"/>
              </a:ext>
            </a:extLst>
          </p:cNvPr>
          <p:cNvSpPr txBox="1"/>
          <p:nvPr/>
        </p:nvSpPr>
        <p:spPr>
          <a:xfrm>
            <a:off x="10917161" y="648727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 </a:t>
            </a:r>
            <a:r>
              <a:rPr lang="en-US" dirty="0" err="1"/>
              <a:t>Gurr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00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Parental variable low pH exposure leads to reduced metabolic rates in larvae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149B65-8AE4-CB43-8532-52D3652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72" y="2523788"/>
            <a:ext cx="5641428" cy="4201652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B9ADD60-4393-8B4B-AAA2-A89F3713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" y="3967381"/>
            <a:ext cx="3542606" cy="2663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ED9355-D9D8-D341-B899-9FCADBDFC5AB}"/>
              </a:ext>
            </a:extLst>
          </p:cNvPr>
          <p:cNvSpPr txBox="1"/>
          <p:nvPr/>
        </p:nvSpPr>
        <p:spPr>
          <a:xfrm>
            <a:off x="7652076" y="6542959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0F3925-A7D6-2C4D-9668-C37F76A2DD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525" y="6440367"/>
            <a:ext cx="3630790" cy="2051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967692-DFC8-D444-B171-91C598FA367D}"/>
              </a:ext>
            </a:extLst>
          </p:cNvPr>
          <p:cNvSpPr txBox="1"/>
          <p:nvPr/>
        </p:nvSpPr>
        <p:spPr>
          <a:xfrm>
            <a:off x="1634053" y="6542960"/>
            <a:ext cx="699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8F151-97B8-4C47-8C59-75DA72B5AC9B}"/>
              </a:ext>
            </a:extLst>
          </p:cNvPr>
          <p:cNvSpPr txBox="1"/>
          <p:nvPr/>
        </p:nvSpPr>
        <p:spPr>
          <a:xfrm>
            <a:off x="333063" y="1970289"/>
            <a:ext cx="591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Larval offspring reared in ambient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37CEB-358D-BC45-9360-5FC1B51F0CE9}"/>
              </a:ext>
            </a:extLst>
          </p:cNvPr>
          <p:cNvSpPr txBox="1"/>
          <p:nvPr/>
        </p:nvSpPr>
        <p:spPr>
          <a:xfrm>
            <a:off x="1060697" y="3525117"/>
            <a:ext cx="18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over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CD701-1C41-6048-8259-90A762A05958}"/>
              </a:ext>
            </a:extLst>
          </p:cNvPr>
          <p:cNvSpPr txBox="1"/>
          <p:nvPr/>
        </p:nvSpPr>
        <p:spPr>
          <a:xfrm>
            <a:off x="6536926" y="2292561"/>
            <a:ext cx="250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rate over time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F3359D-6F63-5E4D-B867-E3B28B83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7696" y="5212317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EB1AB-3BCD-124E-A0B4-FC65EB976FFB}"/>
              </a:ext>
            </a:extLst>
          </p:cNvPr>
          <p:cNvSpPr txBox="1"/>
          <p:nvPr/>
        </p:nvSpPr>
        <p:spPr>
          <a:xfrm>
            <a:off x="10917161" y="648727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 </a:t>
            </a:r>
            <a:r>
              <a:rPr lang="en-US" dirty="0" err="1"/>
              <a:t>Gurr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C75DA5-6881-FA4C-8B21-0D4DF72CD997}"/>
              </a:ext>
            </a:extLst>
          </p:cNvPr>
          <p:cNvSpPr txBox="1"/>
          <p:nvPr/>
        </p:nvSpPr>
        <p:spPr>
          <a:xfrm>
            <a:off x="172612" y="1534400"/>
            <a:ext cx="24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Juvenile offspring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1033279" y="208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variable low pH on juvenile offspring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FBBAE-05AD-8D47-9049-DB5978F13480}"/>
              </a:ext>
            </a:extLst>
          </p:cNvPr>
          <p:cNvSpPr txBox="1"/>
          <p:nvPr/>
        </p:nvSpPr>
        <p:spPr>
          <a:xfrm>
            <a:off x="192073" y="3037024"/>
            <a:ext cx="14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low pH (6.8-7.0)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FF65C5-75BB-084C-8895-812403E9C17B}"/>
              </a:ext>
            </a:extLst>
          </p:cNvPr>
          <p:cNvCxnSpPr>
            <a:cxnSpLocks/>
          </p:cNvCxnSpPr>
          <p:nvPr/>
        </p:nvCxnSpPr>
        <p:spPr>
          <a:xfrm flipV="1">
            <a:off x="2215651" y="2609526"/>
            <a:ext cx="914400" cy="0"/>
          </a:xfrm>
          <a:prstGeom prst="line">
            <a:avLst/>
          </a:prstGeom>
          <a:ln w="28575">
            <a:solidFill>
              <a:srgbClr val="1D9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82D7EC-D4B7-1646-8F1C-DA65B55ECE8D}"/>
              </a:ext>
            </a:extLst>
          </p:cNvPr>
          <p:cNvSpPr txBox="1"/>
          <p:nvPr/>
        </p:nvSpPr>
        <p:spPr>
          <a:xfrm>
            <a:off x="2742248" y="2725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A6A03-F236-AF45-9353-3FC26B6CFD83}"/>
              </a:ext>
            </a:extLst>
          </p:cNvPr>
          <p:cNvSpPr txBox="1"/>
          <p:nvPr/>
        </p:nvSpPr>
        <p:spPr>
          <a:xfrm>
            <a:off x="160481" y="2295514"/>
            <a:ext cx="128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Ambient (7.6-7.8)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00B01-5889-3346-BDE2-D52BAFB99887}"/>
              </a:ext>
            </a:extLst>
          </p:cNvPr>
          <p:cNvSpPr txBox="1"/>
          <p:nvPr/>
        </p:nvSpPr>
        <p:spPr>
          <a:xfrm>
            <a:off x="1615424" y="2903790"/>
            <a:ext cx="536617" cy="731520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09A2C-52C9-4D40-B05B-F860C65AF2FD}"/>
              </a:ext>
            </a:extLst>
          </p:cNvPr>
          <p:cNvSpPr txBox="1"/>
          <p:nvPr/>
        </p:nvSpPr>
        <p:spPr>
          <a:xfrm>
            <a:off x="1614557" y="2121321"/>
            <a:ext cx="537484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9E30A7-00EA-F343-8622-DBF5F7096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214" y="2193573"/>
            <a:ext cx="215860" cy="6101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75F911-5CE3-C248-8648-0A1C5874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750" y="2974753"/>
            <a:ext cx="215860" cy="61018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DC31C-1A19-674C-8E3C-F4E885D01DF3}"/>
              </a:ext>
            </a:extLst>
          </p:cNvPr>
          <p:cNvCxnSpPr>
            <a:cxnSpLocks/>
          </p:cNvCxnSpPr>
          <p:nvPr/>
        </p:nvCxnSpPr>
        <p:spPr>
          <a:xfrm flipV="1">
            <a:off x="2215651" y="3172952"/>
            <a:ext cx="914400" cy="0"/>
          </a:xfrm>
          <a:prstGeom prst="line">
            <a:avLst/>
          </a:prstGeom>
          <a:ln w="28575">
            <a:solidFill>
              <a:srgbClr val="E38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116574AA-BA3F-504D-976A-AA379269D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046" y="2490653"/>
            <a:ext cx="2843893" cy="3791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537A1-A4D8-E54E-90ED-22E97E83D27F}"/>
              </a:ext>
            </a:extLst>
          </p:cNvPr>
          <p:cNvSpPr txBox="1"/>
          <p:nvPr/>
        </p:nvSpPr>
        <p:spPr>
          <a:xfrm>
            <a:off x="4224046" y="2095460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100 juveniles per silo</a:t>
            </a:r>
          </a:p>
        </p:txBody>
      </p:sp>
    </p:spTree>
    <p:extLst>
      <p:ext uri="{BB962C8B-B14F-4D97-AF65-F5344CB8AC3E}">
        <p14:creationId xmlns:p14="http://schemas.microsoft.com/office/powerpoint/2010/main" val="2913982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E9E02E-20F1-6446-9D6C-F2107832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58" y="2121321"/>
            <a:ext cx="6044350" cy="302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75DA5-6881-FA4C-8B21-0D4DF72CD997}"/>
              </a:ext>
            </a:extLst>
          </p:cNvPr>
          <p:cNvSpPr txBox="1"/>
          <p:nvPr/>
        </p:nvSpPr>
        <p:spPr>
          <a:xfrm>
            <a:off x="172612" y="1534400"/>
            <a:ext cx="24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Juvenile offspring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1033279" y="208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Variable low pH exposure led to lower survival regardless of parental conditions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FBBAE-05AD-8D47-9049-DB5978F13480}"/>
              </a:ext>
            </a:extLst>
          </p:cNvPr>
          <p:cNvSpPr txBox="1"/>
          <p:nvPr/>
        </p:nvSpPr>
        <p:spPr>
          <a:xfrm>
            <a:off x="192073" y="3037024"/>
            <a:ext cx="14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low pH (6.8-7.0)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4A0D39-E234-7142-A1F0-DD4787D2B43B}"/>
              </a:ext>
            </a:extLst>
          </p:cNvPr>
          <p:cNvSpPr txBox="1"/>
          <p:nvPr/>
        </p:nvSpPr>
        <p:spPr>
          <a:xfrm>
            <a:off x="9666065" y="2410901"/>
            <a:ext cx="28930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Significant effect from juvenile conditions</a:t>
            </a:r>
            <a:r>
              <a:rPr lang="en-US" sz="1400" i="1" dirty="0"/>
              <a:t> </a:t>
            </a:r>
            <a:r>
              <a:rPr lang="en-US" sz="1400" dirty="0"/>
              <a:t>(</a:t>
            </a:r>
            <a:r>
              <a:rPr lang="en-US" sz="1400" i="1" dirty="0"/>
              <a:t>P </a:t>
            </a:r>
            <a:r>
              <a:rPr lang="en-US" sz="1400" dirty="0"/>
              <a:t> = 6.69e-06)</a:t>
            </a:r>
          </a:p>
          <a:p>
            <a:endParaRPr lang="en-US" sz="1400" dirty="0"/>
          </a:p>
          <a:p>
            <a:r>
              <a:rPr lang="en-US" sz="1400" dirty="0"/>
              <a:t>Marginal effect from parental conditions (</a:t>
            </a:r>
            <a:r>
              <a:rPr lang="en-US" sz="1400" i="1" dirty="0"/>
              <a:t>P </a:t>
            </a:r>
            <a:r>
              <a:rPr lang="en-US" sz="1400" dirty="0"/>
              <a:t> = 0.0863)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FF65C5-75BB-084C-8895-812403E9C17B}"/>
              </a:ext>
            </a:extLst>
          </p:cNvPr>
          <p:cNvCxnSpPr>
            <a:cxnSpLocks/>
          </p:cNvCxnSpPr>
          <p:nvPr/>
        </p:nvCxnSpPr>
        <p:spPr>
          <a:xfrm flipV="1">
            <a:off x="2215651" y="2609526"/>
            <a:ext cx="914400" cy="0"/>
          </a:xfrm>
          <a:prstGeom prst="line">
            <a:avLst/>
          </a:prstGeom>
          <a:ln w="28575">
            <a:solidFill>
              <a:srgbClr val="1D9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82D7EC-D4B7-1646-8F1C-DA65B55ECE8D}"/>
              </a:ext>
            </a:extLst>
          </p:cNvPr>
          <p:cNvSpPr txBox="1"/>
          <p:nvPr/>
        </p:nvSpPr>
        <p:spPr>
          <a:xfrm>
            <a:off x="2742248" y="2725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A6A03-F236-AF45-9353-3FC26B6CFD83}"/>
              </a:ext>
            </a:extLst>
          </p:cNvPr>
          <p:cNvSpPr txBox="1"/>
          <p:nvPr/>
        </p:nvSpPr>
        <p:spPr>
          <a:xfrm>
            <a:off x="160481" y="2295515"/>
            <a:ext cx="128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Ambient  (7.6-7.8)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00B01-5889-3346-BDE2-D52BAFB99887}"/>
              </a:ext>
            </a:extLst>
          </p:cNvPr>
          <p:cNvSpPr txBox="1"/>
          <p:nvPr/>
        </p:nvSpPr>
        <p:spPr>
          <a:xfrm>
            <a:off x="1615424" y="2903790"/>
            <a:ext cx="536617" cy="731520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09A2C-52C9-4D40-B05B-F860C65AF2FD}"/>
              </a:ext>
            </a:extLst>
          </p:cNvPr>
          <p:cNvSpPr txBox="1"/>
          <p:nvPr/>
        </p:nvSpPr>
        <p:spPr>
          <a:xfrm>
            <a:off x="1614557" y="2121321"/>
            <a:ext cx="537484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9E30A7-00EA-F343-8622-DBF5F7096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214" y="2193573"/>
            <a:ext cx="215860" cy="6101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75F911-5CE3-C248-8648-0A1C587404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750" y="2974753"/>
            <a:ext cx="215860" cy="61018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DC31C-1A19-674C-8E3C-F4E885D01DF3}"/>
              </a:ext>
            </a:extLst>
          </p:cNvPr>
          <p:cNvCxnSpPr>
            <a:cxnSpLocks/>
          </p:cNvCxnSpPr>
          <p:nvPr/>
        </p:nvCxnSpPr>
        <p:spPr>
          <a:xfrm flipV="1">
            <a:off x="2215651" y="3172952"/>
            <a:ext cx="914400" cy="0"/>
          </a:xfrm>
          <a:prstGeom prst="line">
            <a:avLst/>
          </a:prstGeom>
          <a:ln w="28575">
            <a:solidFill>
              <a:srgbClr val="E38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99DDAE-6D45-2B43-BFEF-FF94138C59DC}"/>
              </a:ext>
            </a:extLst>
          </p:cNvPr>
          <p:cNvSpPr txBox="1"/>
          <p:nvPr/>
        </p:nvSpPr>
        <p:spPr>
          <a:xfrm>
            <a:off x="9719738" y="3810622"/>
            <a:ext cx="249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Linear mixed effect model:</a:t>
            </a:r>
          </a:p>
          <a:p>
            <a:r>
              <a:rPr lang="en-US" sz="1200" dirty="0"/>
              <a:t># live animals ~ Parental condition + pH exposure + (1 | Silo)</a:t>
            </a:r>
          </a:p>
        </p:txBody>
      </p:sp>
    </p:spTree>
    <p:extLst>
      <p:ext uri="{BB962C8B-B14F-4D97-AF65-F5344CB8AC3E}">
        <p14:creationId xmlns:p14="http://schemas.microsoft.com/office/powerpoint/2010/main" val="2423541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4686EE2-93EF-AE4B-A559-B248B49D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53" y="2252867"/>
            <a:ext cx="7114006" cy="4396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75DA5-6881-FA4C-8B21-0D4DF72CD997}"/>
              </a:ext>
            </a:extLst>
          </p:cNvPr>
          <p:cNvSpPr txBox="1"/>
          <p:nvPr/>
        </p:nvSpPr>
        <p:spPr>
          <a:xfrm>
            <a:off x="172612" y="1534400"/>
            <a:ext cx="24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Juvenile offspring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1033279" y="208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Parental and juvenile variable low pH exposure led to larger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FBBAE-05AD-8D47-9049-DB5978F13480}"/>
              </a:ext>
            </a:extLst>
          </p:cNvPr>
          <p:cNvSpPr txBox="1"/>
          <p:nvPr/>
        </p:nvSpPr>
        <p:spPr>
          <a:xfrm>
            <a:off x="192073" y="3037024"/>
            <a:ext cx="14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low pH (6.8-7.0)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FF65C5-75BB-084C-8895-812403E9C17B}"/>
              </a:ext>
            </a:extLst>
          </p:cNvPr>
          <p:cNvCxnSpPr>
            <a:cxnSpLocks/>
          </p:cNvCxnSpPr>
          <p:nvPr/>
        </p:nvCxnSpPr>
        <p:spPr>
          <a:xfrm flipV="1">
            <a:off x="2215651" y="2609526"/>
            <a:ext cx="914400" cy="0"/>
          </a:xfrm>
          <a:prstGeom prst="line">
            <a:avLst/>
          </a:prstGeom>
          <a:ln w="28575">
            <a:solidFill>
              <a:srgbClr val="1D9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82D7EC-D4B7-1646-8F1C-DA65B55ECE8D}"/>
              </a:ext>
            </a:extLst>
          </p:cNvPr>
          <p:cNvSpPr txBox="1"/>
          <p:nvPr/>
        </p:nvSpPr>
        <p:spPr>
          <a:xfrm>
            <a:off x="2742248" y="2725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A6A03-F236-AF45-9353-3FC26B6CFD83}"/>
              </a:ext>
            </a:extLst>
          </p:cNvPr>
          <p:cNvSpPr txBox="1"/>
          <p:nvPr/>
        </p:nvSpPr>
        <p:spPr>
          <a:xfrm>
            <a:off x="160481" y="2295514"/>
            <a:ext cx="128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Ambient (7.6-7.8)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00B01-5889-3346-BDE2-D52BAFB99887}"/>
              </a:ext>
            </a:extLst>
          </p:cNvPr>
          <p:cNvSpPr txBox="1"/>
          <p:nvPr/>
        </p:nvSpPr>
        <p:spPr>
          <a:xfrm>
            <a:off x="1615424" y="2903790"/>
            <a:ext cx="536617" cy="731520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09A2C-52C9-4D40-B05B-F860C65AF2FD}"/>
              </a:ext>
            </a:extLst>
          </p:cNvPr>
          <p:cNvSpPr txBox="1"/>
          <p:nvPr/>
        </p:nvSpPr>
        <p:spPr>
          <a:xfrm>
            <a:off x="1614557" y="2121321"/>
            <a:ext cx="537484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9E30A7-00EA-F343-8622-DBF5F7096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214" y="2193573"/>
            <a:ext cx="215860" cy="6101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75F911-5CE3-C248-8648-0A1C587404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750" y="2974753"/>
            <a:ext cx="215860" cy="61018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DC31C-1A19-674C-8E3C-F4E885D01DF3}"/>
              </a:ext>
            </a:extLst>
          </p:cNvPr>
          <p:cNvCxnSpPr>
            <a:cxnSpLocks/>
          </p:cNvCxnSpPr>
          <p:nvPr/>
        </p:nvCxnSpPr>
        <p:spPr>
          <a:xfrm flipV="1">
            <a:off x="2215651" y="3172952"/>
            <a:ext cx="914400" cy="0"/>
          </a:xfrm>
          <a:prstGeom prst="line">
            <a:avLst/>
          </a:prstGeom>
          <a:ln w="28575">
            <a:solidFill>
              <a:srgbClr val="E38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B4CD6-11D8-D14B-9661-DCCB0CFC2283}"/>
              </a:ext>
            </a:extLst>
          </p:cNvPr>
          <p:cNvSpPr txBox="1"/>
          <p:nvPr/>
        </p:nvSpPr>
        <p:spPr>
          <a:xfrm>
            <a:off x="4721264" y="2243630"/>
            <a:ext cx="61829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Endpoint size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4216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C75DA5-6881-FA4C-8B21-0D4DF72CD997}"/>
              </a:ext>
            </a:extLst>
          </p:cNvPr>
          <p:cNvSpPr txBox="1"/>
          <p:nvPr/>
        </p:nvSpPr>
        <p:spPr>
          <a:xfrm>
            <a:off x="172612" y="1534400"/>
            <a:ext cx="24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Juvenile offspring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415941-DB89-AE48-90DA-91F19CFEA46C}"/>
              </a:ext>
            </a:extLst>
          </p:cNvPr>
          <p:cNvSpPr txBox="1">
            <a:spLocks/>
          </p:cNvSpPr>
          <p:nvPr/>
        </p:nvSpPr>
        <p:spPr>
          <a:xfrm>
            <a:off x="1033279" y="208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Parental variable low pH exposure generally led to lower metabolic rate in juveniles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FBBAE-05AD-8D47-9049-DB5978F13480}"/>
              </a:ext>
            </a:extLst>
          </p:cNvPr>
          <p:cNvSpPr txBox="1"/>
          <p:nvPr/>
        </p:nvSpPr>
        <p:spPr>
          <a:xfrm>
            <a:off x="192073" y="3037024"/>
            <a:ext cx="144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low pH (6.8-7.0)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FF65C5-75BB-084C-8895-812403E9C17B}"/>
              </a:ext>
            </a:extLst>
          </p:cNvPr>
          <p:cNvCxnSpPr>
            <a:cxnSpLocks/>
          </p:cNvCxnSpPr>
          <p:nvPr/>
        </p:nvCxnSpPr>
        <p:spPr>
          <a:xfrm flipV="1">
            <a:off x="2215651" y="2609526"/>
            <a:ext cx="914400" cy="0"/>
          </a:xfrm>
          <a:prstGeom prst="line">
            <a:avLst/>
          </a:prstGeom>
          <a:ln w="28575">
            <a:solidFill>
              <a:srgbClr val="1D9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82D7EC-D4B7-1646-8F1C-DA65B55ECE8D}"/>
              </a:ext>
            </a:extLst>
          </p:cNvPr>
          <p:cNvSpPr txBox="1"/>
          <p:nvPr/>
        </p:nvSpPr>
        <p:spPr>
          <a:xfrm>
            <a:off x="2742248" y="27255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A6A03-F236-AF45-9353-3FC26B6CFD83}"/>
              </a:ext>
            </a:extLst>
          </p:cNvPr>
          <p:cNvSpPr txBox="1"/>
          <p:nvPr/>
        </p:nvSpPr>
        <p:spPr>
          <a:xfrm>
            <a:off x="160481" y="2295515"/>
            <a:ext cx="101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Ambient (7.6-7.8)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00B01-5889-3346-BDE2-D52BAFB99887}"/>
              </a:ext>
            </a:extLst>
          </p:cNvPr>
          <p:cNvSpPr txBox="1"/>
          <p:nvPr/>
        </p:nvSpPr>
        <p:spPr>
          <a:xfrm>
            <a:off x="1615424" y="2903790"/>
            <a:ext cx="536617" cy="731520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09A2C-52C9-4D40-B05B-F860C65AF2FD}"/>
              </a:ext>
            </a:extLst>
          </p:cNvPr>
          <p:cNvSpPr txBox="1"/>
          <p:nvPr/>
        </p:nvSpPr>
        <p:spPr>
          <a:xfrm>
            <a:off x="1614557" y="2121321"/>
            <a:ext cx="537484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9E30A7-00EA-F343-8622-DBF5F7096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214" y="2193573"/>
            <a:ext cx="215860" cy="6101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75F911-5CE3-C248-8648-0A1C5874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750" y="2974753"/>
            <a:ext cx="215860" cy="61018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2DC31C-1A19-674C-8E3C-F4E885D01DF3}"/>
              </a:ext>
            </a:extLst>
          </p:cNvPr>
          <p:cNvCxnSpPr>
            <a:cxnSpLocks/>
          </p:cNvCxnSpPr>
          <p:nvPr/>
        </p:nvCxnSpPr>
        <p:spPr>
          <a:xfrm flipV="1">
            <a:off x="2215651" y="3172952"/>
            <a:ext cx="914400" cy="0"/>
          </a:xfrm>
          <a:prstGeom prst="line">
            <a:avLst/>
          </a:prstGeom>
          <a:ln w="28575">
            <a:solidFill>
              <a:srgbClr val="E38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A2849-3DF4-1D46-AE88-7755C9E09A51}"/>
              </a:ext>
            </a:extLst>
          </p:cNvPr>
          <p:cNvSpPr txBox="1"/>
          <p:nvPr/>
        </p:nvSpPr>
        <p:spPr>
          <a:xfrm>
            <a:off x="5959929" y="1829785"/>
            <a:ext cx="250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rate over time</a:t>
            </a:r>
          </a:p>
        </p:txBody>
      </p:sp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BC86DB-C6E3-FB48-9337-34A4AB6DC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259" y="2295514"/>
            <a:ext cx="8471742" cy="42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9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FBBB-94B6-334F-9745-9D3F03B0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pH affect geoduck?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BD33-7C44-464E-943A-B59DE691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74" y="1195491"/>
            <a:ext cx="10515600" cy="173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i="1" dirty="0"/>
              <a:t>Overarching questions:</a:t>
            </a:r>
            <a:endParaRPr lang="en-US" i="1" dirty="0"/>
          </a:p>
          <a:p>
            <a:r>
              <a:rPr lang="en-US" sz="2400" dirty="0"/>
              <a:t>How will they fare under ocean acidification conditions predicted for the future?</a:t>
            </a:r>
          </a:p>
          <a:p>
            <a:r>
              <a:rPr lang="en-US" sz="2400" dirty="0"/>
              <a:t>Could stress conditioning be beneficial for aquaculture?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18CF4D-B8FE-454B-B2B1-392AAD53A451}"/>
              </a:ext>
            </a:extLst>
          </p:cNvPr>
          <p:cNvGrpSpPr/>
          <p:nvPr/>
        </p:nvGrpSpPr>
        <p:grpSpPr>
          <a:xfrm>
            <a:off x="312683" y="3140647"/>
            <a:ext cx="4866463" cy="3464311"/>
            <a:chOff x="6459462" y="1074233"/>
            <a:chExt cx="4866463" cy="346431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5919F06-688C-BC42-98C7-F397070F54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59462" y="1315844"/>
              <a:ext cx="3532032" cy="315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BEAD94B-73FA-B440-80CA-257DAB8B5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550"/>
            <a:stretch/>
          </p:blipFill>
          <p:spPr bwMode="auto">
            <a:xfrm>
              <a:off x="9991494" y="1074233"/>
              <a:ext cx="1334431" cy="346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8DC87B-7703-EB4C-9CCA-A90B37698873}"/>
              </a:ext>
            </a:extLst>
          </p:cNvPr>
          <p:cNvSpPr txBox="1"/>
          <p:nvPr/>
        </p:nvSpPr>
        <p:spPr>
          <a:xfrm>
            <a:off x="1360448" y="289212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Surface Ocean pH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BA5FD-B930-C74A-A6CC-47D949DC3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08" r="3415"/>
          <a:stretch/>
        </p:blipFill>
        <p:spPr>
          <a:xfrm>
            <a:off x="5569963" y="3675141"/>
            <a:ext cx="6282429" cy="3182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5E653-7E47-EF4D-9C81-05E3A6C8C2C6}"/>
              </a:ext>
            </a:extLst>
          </p:cNvPr>
          <p:cNvSpPr txBox="1"/>
          <p:nvPr/>
        </p:nvSpPr>
        <p:spPr>
          <a:xfrm>
            <a:off x="6330527" y="2892121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Sustainable fisheries and aquaculture production</a:t>
            </a:r>
          </a:p>
        </p:txBody>
      </p:sp>
    </p:spTree>
    <p:extLst>
      <p:ext uri="{BB962C8B-B14F-4D97-AF65-F5344CB8AC3E}">
        <p14:creationId xmlns:p14="http://schemas.microsoft.com/office/powerpoint/2010/main" val="121324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47A9-B384-D641-A49C-64A16286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6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23BCA-D8FC-C84B-A45C-C1FA2BC3300B}"/>
              </a:ext>
            </a:extLst>
          </p:cNvPr>
          <p:cNvSpPr/>
          <p:nvPr/>
        </p:nvSpPr>
        <p:spPr>
          <a:xfrm>
            <a:off x="383492" y="1284435"/>
            <a:ext cx="10515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Broodstock</a:t>
            </a:r>
            <a:r>
              <a:rPr lang="en-US" sz="2400" b="1" dirty="0"/>
              <a:t> and reproductive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Longer duration and constant low pH exposure is more detrimental to survival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Female reproductive development is more sensitive to low pH than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Juvenile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Evidence for environmental memory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Initial low pH exposure led to larger animals 4 months after exposure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associated with methylation changes in genes related to cytoskeletal activity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Initial low pH exposure prevented growth delay seen in naïve juveniles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associated with methylation changes in genes related to nucleic acid binding and mitochondrial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Carry over effects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Parental variable low pH conditioning leads to reduced energy demand in offspring that achieve the same or larger size under low pH conditions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Generally didn’t impact larval growth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Led to reduced metabolic rates in larvae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Didn’t impact survival in juveniles exposed to variable low pH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Led to larger size juveniles when exposed to variable low pH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Generally led to lower metabolic rate in juveniles </a:t>
            </a:r>
          </a:p>
        </p:txBody>
      </p:sp>
    </p:spTree>
    <p:extLst>
      <p:ext uri="{BB962C8B-B14F-4D97-AF65-F5344CB8AC3E}">
        <p14:creationId xmlns:p14="http://schemas.microsoft.com/office/powerpoint/2010/main" val="36737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BB7A-B1A2-2B4C-9DA0-F84F1D5C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C697-5AFC-1C43-9F42-E0CC5CBEC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 can be used to induce beneficial traits that persist over time</a:t>
            </a:r>
          </a:p>
          <a:p>
            <a:r>
              <a:rPr lang="en-US" dirty="0"/>
              <a:t>Effects seems to be stage dependent </a:t>
            </a:r>
          </a:p>
          <a:p>
            <a:r>
              <a:rPr lang="en-US" dirty="0"/>
              <a:t>Conditions need to be optimized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me on the </a:t>
            </a:r>
            <a:r>
              <a:rPr lang="en-US" dirty="0" err="1"/>
              <a:t>Pathable</a:t>
            </a:r>
            <a:r>
              <a:rPr lang="en-US" dirty="0"/>
              <a:t> SICB meeting platform (Shelly Trigg)</a:t>
            </a:r>
          </a:p>
          <a:p>
            <a:r>
              <a:rPr lang="en-US" dirty="0"/>
              <a:t>Email me at </a:t>
            </a:r>
            <a:r>
              <a:rPr lang="en-US" dirty="0" err="1"/>
              <a:t>strigg@uw.edu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5EF11F-DB90-2949-817A-C1F0051A4C5A}"/>
              </a:ext>
            </a:extLst>
          </p:cNvPr>
          <p:cNvSpPr txBox="1">
            <a:spLocks/>
          </p:cNvSpPr>
          <p:nvPr/>
        </p:nvSpPr>
        <p:spPr>
          <a:xfrm>
            <a:off x="838200" y="3886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1634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FBBB-94B6-334F-9745-9D3F03B0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pH affect geoduck?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BD33-7C44-464E-943A-B59DE691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74" y="1195491"/>
            <a:ext cx="10515600" cy="173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i="1" dirty="0"/>
              <a:t>Overarching questions:</a:t>
            </a:r>
            <a:endParaRPr lang="en-US" i="1" dirty="0"/>
          </a:p>
          <a:p>
            <a:r>
              <a:rPr lang="en-US" sz="2400" dirty="0"/>
              <a:t>How will they fare under ocean acidification conditions predicted for the future?</a:t>
            </a:r>
          </a:p>
          <a:p>
            <a:r>
              <a:rPr lang="en-US" sz="2400" dirty="0"/>
              <a:t>Could stress conditioning be beneficial for aquaculture?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C510D-8D4A-E142-8FC9-A90C3DCE6830}"/>
              </a:ext>
            </a:extLst>
          </p:cNvPr>
          <p:cNvSpPr/>
          <p:nvPr/>
        </p:nvSpPr>
        <p:spPr>
          <a:xfrm>
            <a:off x="876300" y="4205923"/>
            <a:ext cx="75819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Aspects to investigate: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Broodstock</a:t>
            </a:r>
            <a:r>
              <a:rPr lang="en-US" sz="2400" dirty="0"/>
              <a:t> performance and reproductive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Juvenile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Carry over effects</a:t>
            </a:r>
          </a:p>
        </p:txBody>
      </p:sp>
    </p:spTree>
    <p:extLst>
      <p:ext uri="{BB962C8B-B14F-4D97-AF65-F5344CB8AC3E}">
        <p14:creationId xmlns:p14="http://schemas.microsoft.com/office/powerpoint/2010/main" val="307293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low pH negatively impacts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survival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713E0-295D-A242-9765-17C35EB45A64}"/>
              </a:ext>
            </a:extLst>
          </p:cNvPr>
          <p:cNvCxnSpPr>
            <a:cxnSpLocks/>
          </p:cNvCxnSpPr>
          <p:nvPr/>
        </p:nvCxnSpPr>
        <p:spPr>
          <a:xfrm flipV="1">
            <a:off x="2170984" y="2153940"/>
            <a:ext cx="1701769" cy="13960"/>
          </a:xfrm>
          <a:prstGeom prst="line">
            <a:avLst/>
          </a:prstGeom>
          <a:ln w="28575">
            <a:solidFill>
              <a:srgbClr val="1D9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1584EB-3916-7549-9ACB-4028CC7D3AAD}"/>
              </a:ext>
            </a:extLst>
          </p:cNvPr>
          <p:cNvSpPr txBox="1"/>
          <p:nvPr/>
        </p:nvSpPr>
        <p:spPr>
          <a:xfrm>
            <a:off x="3533481" y="225796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93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C96F-BBD2-7C43-8DF1-A73D7CC9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23" y="1839929"/>
            <a:ext cx="6067251" cy="37967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FFCD7C-E456-0D43-8A9D-C7EAA6CB901B}"/>
              </a:ext>
            </a:extLst>
          </p:cNvPr>
          <p:cNvSpPr txBox="1"/>
          <p:nvPr/>
        </p:nvSpPr>
        <p:spPr>
          <a:xfrm>
            <a:off x="144650" y="2486549"/>
            <a:ext cx="144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 pH (6.8)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94DD3E-5F9F-CE4F-AE55-F0845C4AAB75}"/>
              </a:ext>
            </a:extLst>
          </p:cNvPr>
          <p:cNvSpPr txBox="1"/>
          <p:nvPr/>
        </p:nvSpPr>
        <p:spPr>
          <a:xfrm>
            <a:off x="115813" y="1839929"/>
            <a:ext cx="132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Ambient (7.8)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21E17-DFF1-7043-B7AF-D8CC495F3AA3}"/>
              </a:ext>
            </a:extLst>
          </p:cNvPr>
          <p:cNvSpPr txBox="1"/>
          <p:nvPr/>
        </p:nvSpPr>
        <p:spPr>
          <a:xfrm>
            <a:off x="1570757" y="2448204"/>
            <a:ext cx="536617" cy="731520"/>
          </a:xfrm>
          <a:prstGeom prst="rect">
            <a:avLst/>
          </a:prstGeom>
          <a:noFill/>
          <a:ln w="38100">
            <a:solidFill>
              <a:srgbClr val="FF969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FFD5E5-B5E4-CA4B-94C1-D5FF63C2ACAA}"/>
              </a:ext>
            </a:extLst>
          </p:cNvPr>
          <p:cNvSpPr txBox="1"/>
          <p:nvPr/>
        </p:nvSpPr>
        <p:spPr>
          <a:xfrm>
            <a:off x="1569890" y="1665735"/>
            <a:ext cx="537484" cy="738664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157590-5D6B-3E45-9860-C48F474772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547" y="1737987"/>
            <a:ext cx="215860" cy="6101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279E9B-ED04-A546-B3A3-178F6B1F3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969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41" b="94853" l="8333" r="89583">
                        <a14:foregroundMark x1="5208" y1="61765" x2="6250" y2="75368"/>
                        <a14:foregroundMark x1="6250" y1="75368" x2="28125" y2="85294"/>
                        <a14:foregroundMark x1="28125" y1="85294" x2="31250" y2="91176"/>
                        <a14:foregroundMark x1="21875" y1="97059" x2="53125" y2="94485"/>
                        <a14:foregroundMark x1="53125" y1="94485" x2="53125" y2="93750"/>
                        <a14:foregroundMark x1="18750" y1="11765" x2="18750" y2="7353"/>
                        <a14:foregroundMark x1="22917" y1="3309" x2="17708" y2="2941"/>
                        <a14:foregroundMark x1="76042" y1="90074" x2="50000" y2="94853"/>
                        <a14:foregroundMark x1="88542" y1="75368" x2="88542" y2="75368"/>
                        <a14:foregroundMark x1="88542" y1="75368" x2="88542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0083" y="2519167"/>
            <a:ext cx="215860" cy="61018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1899EC-BE6F-7F48-8623-D8FDD601B23A}"/>
              </a:ext>
            </a:extLst>
          </p:cNvPr>
          <p:cNvCxnSpPr>
            <a:cxnSpLocks/>
          </p:cNvCxnSpPr>
          <p:nvPr/>
        </p:nvCxnSpPr>
        <p:spPr>
          <a:xfrm flipV="1">
            <a:off x="2170984" y="2717366"/>
            <a:ext cx="1701769" cy="13960"/>
          </a:xfrm>
          <a:prstGeom prst="line">
            <a:avLst/>
          </a:prstGeom>
          <a:ln w="28575">
            <a:solidFill>
              <a:srgbClr val="E38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11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 of static low pH 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A14A7-4BA2-A24F-91E6-ECF715A9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" y="1872284"/>
            <a:ext cx="6619249" cy="23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0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low pH negatively impacts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broodstock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survival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C96F-BBD2-7C43-8DF1-A73D7CC9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23" y="1839929"/>
            <a:ext cx="6067251" cy="3796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F81A1-CF2C-B543-88AF-7F1F14F0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15085"/>
            <a:ext cx="3322320" cy="117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low pH delays female reproductive development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DA65B09-38A0-BA4B-BC75-01B2E53F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397"/>
            <a:ext cx="7388215" cy="375228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5654463-C0B3-B942-91BD-48B0C9BB0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15085"/>
            <a:ext cx="3322320" cy="11714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6D5DFCE-9DC2-304B-8720-7C42421FB8A0}"/>
              </a:ext>
            </a:extLst>
          </p:cNvPr>
          <p:cNvSpPr txBox="1"/>
          <p:nvPr/>
        </p:nvSpPr>
        <p:spPr>
          <a:xfrm>
            <a:off x="6154365" y="5885597"/>
            <a:ext cx="875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Spawned and resorbing</a:t>
            </a:r>
          </a:p>
        </p:txBody>
      </p:sp>
    </p:spTree>
    <p:extLst>
      <p:ext uri="{BB962C8B-B14F-4D97-AF65-F5344CB8AC3E}">
        <p14:creationId xmlns:p14="http://schemas.microsoft.com/office/powerpoint/2010/main" val="426478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D689F75A-0220-6742-B877-4DC00EDE6420}"/>
              </a:ext>
            </a:extLst>
          </p:cNvPr>
          <p:cNvSpPr txBox="1">
            <a:spLocks/>
          </p:cNvSpPr>
          <p:nvPr/>
        </p:nvSpPr>
        <p:spPr>
          <a:xfrm>
            <a:off x="838200" y="89522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low pH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delay male reproductive development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12BE647-1588-D24B-902C-D5BAE6FE7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28"/>
          <a:stretch/>
        </p:blipFill>
        <p:spPr>
          <a:xfrm>
            <a:off x="7958284" y="2659561"/>
            <a:ext cx="4004273" cy="335989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A65B09-38A0-BA4B-BC75-01B2E53F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1397"/>
            <a:ext cx="7388215" cy="375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39DF8-2F22-E841-8A34-C58448DD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15085"/>
            <a:ext cx="3322320" cy="1171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008BE-7657-3D44-A0A0-D2526B97457E}"/>
              </a:ext>
            </a:extLst>
          </p:cNvPr>
          <p:cNvSpPr txBox="1"/>
          <p:nvPr/>
        </p:nvSpPr>
        <p:spPr>
          <a:xfrm>
            <a:off x="6154365" y="5885597"/>
            <a:ext cx="875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Spawned and resorbing</a:t>
            </a:r>
          </a:p>
        </p:txBody>
      </p:sp>
    </p:spTree>
    <p:extLst>
      <p:ext uri="{BB962C8B-B14F-4D97-AF65-F5344CB8AC3E}">
        <p14:creationId xmlns:p14="http://schemas.microsoft.com/office/powerpoint/2010/main" val="92193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12351</TotalTime>
  <Words>1777</Words>
  <Application>Microsoft Macintosh PowerPoint</Application>
  <PresentationFormat>Widescreen</PresentationFormat>
  <Paragraphs>259</Paragraphs>
  <Slides>31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Pacific Geoduck are important</vt:lpstr>
      <vt:lpstr>How does pH affect geoduck? </vt:lpstr>
      <vt:lpstr>How does pH affect geoduck?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Sequencing the geoduck genome</vt:lpstr>
      <vt:lpstr>Geoduck genome methylation landscape</vt:lpstr>
      <vt:lpstr>Differentially methylated regions across low pH conditions</vt:lpstr>
      <vt:lpstr>Differentially methylated regions across low pH conditions</vt:lpstr>
      <vt:lpstr>Differentially methylated regions across low pH conditions</vt:lpstr>
      <vt:lpstr>Impact of variable low pH on broodstock</vt:lpstr>
      <vt:lpstr>Impact of variable low pH on broodstock</vt:lpstr>
      <vt:lpstr>variable low pH does not affect broodstock survival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94</cp:revision>
  <dcterms:created xsi:type="dcterms:W3CDTF">2020-12-17T16:33:32Z</dcterms:created>
  <dcterms:modified xsi:type="dcterms:W3CDTF">2020-12-31T11:00:02Z</dcterms:modified>
</cp:coreProperties>
</file>